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sldIdLst>
    <p:sldId id="288" r:id="rId3"/>
    <p:sldId id="289" r:id="rId4"/>
    <p:sldId id="290" r:id="rId5"/>
    <p:sldId id="299" r:id="rId6"/>
    <p:sldId id="292" r:id="rId7"/>
    <p:sldId id="295" r:id="rId8"/>
    <p:sldId id="309" r:id="rId9"/>
    <p:sldId id="323" r:id="rId10"/>
    <p:sldId id="324" r:id="rId11"/>
    <p:sldId id="321" r:id="rId12"/>
    <p:sldId id="317" r:id="rId13"/>
    <p:sldId id="325" r:id="rId14"/>
    <p:sldId id="265" r:id="rId15"/>
    <p:sldId id="274" r:id="rId16"/>
    <p:sldId id="272" r:id="rId17"/>
    <p:sldId id="279" r:id="rId18"/>
    <p:sldId id="281" r:id="rId19"/>
    <p:sldId id="298" r:id="rId20"/>
    <p:sldId id="301" r:id="rId21"/>
    <p:sldId id="291" r:id="rId22"/>
    <p:sldId id="283" r:id="rId23"/>
    <p:sldId id="303" r:id="rId24"/>
    <p:sldId id="305" r:id="rId25"/>
    <p:sldId id="313" r:id="rId26"/>
    <p:sldId id="314" r:id="rId27"/>
    <p:sldId id="315" r:id="rId28"/>
    <p:sldId id="3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4AC5"/>
    <a:srgbClr val="BA8C47"/>
    <a:srgbClr val="2C81C9"/>
    <a:srgbClr val="008F86"/>
    <a:srgbClr val="D9DFD1"/>
    <a:srgbClr val="FF7D7D"/>
    <a:srgbClr val="D31B1F"/>
    <a:srgbClr val="00785C"/>
    <a:srgbClr val="008078"/>
    <a:srgbClr val="C3C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>
        <p:scale>
          <a:sx n="200" d="100"/>
          <a:sy n="200" d="100"/>
        </p:scale>
        <p:origin x="-8580" y="-6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DDB5B-3B7E-48D7-B55F-BF5D8F74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B4C2C5-BE5E-4512-A75F-54ABA28F3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7FB18-A32F-49AE-8776-91CA5120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2A903F-B15A-4954-AB1A-EE49A7033404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A50E7-015F-4AFE-99D2-E7CC46D4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377A6-CE19-4017-994A-2E85E553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159A47-68B8-48F5-81AE-21E71A51D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3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858F29D-44A6-4A64-9738-D7C4A3B99E12}"/>
              </a:ext>
            </a:extLst>
          </p:cNvPr>
          <p:cNvSpPr/>
          <p:nvPr userDrawn="1"/>
        </p:nvSpPr>
        <p:spPr>
          <a:xfrm>
            <a:off x="194400" y="545261"/>
            <a:ext cx="11802130" cy="61492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542A1-6162-4937-9701-E603A94A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00" y="4283766"/>
            <a:ext cx="11802130" cy="238539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47050" y="0"/>
            <a:ext cx="8844950" cy="54526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017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6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6495D-F8FB-4E39-8120-EB587724F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1A2AF0-7A73-4938-9C7B-558A17F1A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5D156-FE6A-401B-911E-6C92CA71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4FB9-A0D9-4F6F-A992-7B20370F60E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4A9B26-DF18-44E5-9C07-38C29889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0FD5A-9B15-4546-827A-6301607A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849C8-147D-4B86-9D17-01E0FDE0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2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3FB86-C5F3-4F8C-B35C-A26AA745DA5B}"/>
              </a:ext>
            </a:extLst>
          </p:cNvPr>
          <p:cNvSpPr/>
          <p:nvPr userDrawn="1"/>
        </p:nvSpPr>
        <p:spPr>
          <a:xfrm>
            <a:off x="690" y="0"/>
            <a:ext cx="2956476" cy="546100"/>
          </a:xfrm>
          <a:prstGeom prst="rect">
            <a:avLst/>
          </a:prstGeom>
          <a:solidFill>
            <a:srgbClr val="D9D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63FB86-C5F3-4F8C-B35C-A26AA745DA5B}"/>
              </a:ext>
            </a:extLst>
          </p:cNvPr>
          <p:cNvSpPr/>
          <p:nvPr userDrawn="1"/>
        </p:nvSpPr>
        <p:spPr>
          <a:xfrm>
            <a:off x="0" y="447674"/>
            <a:ext cx="2956476" cy="98425"/>
          </a:xfrm>
          <a:prstGeom prst="rect">
            <a:avLst/>
          </a:prstGeom>
          <a:solidFill>
            <a:srgbClr val="C3C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D34429-6185-4725-A935-637FDEBA19BC}"/>
              </a:ext>
            </a:extLst>
          </p:cNvPr>
          <p:cNvSpPr/>
          <p:nvPr userDrawn="1"/>
        </p:nvSpPr>
        <p:spPr>
          <a:xfrm>
            <a:off x="2957166" y="0"/>
            <a:ext cx="9234833" cy="546100"/>
          </a:xfrm>
          <a:prstGeom prst="rect">
            <a:avLst/>
          </a:prstGeom>
          <a:solidFill>
            <a:srgbClr val="0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D33C8EC1-EB86-4C6B-B0FD-983E4B0551AA}"/>
              </a:ext>
            </a:extLst>
          </p:cNvPr>
          <p:cNvSpPr/>
          <p:nvPr userDrawn="1"/>
        </p:nvSpPr>
        <p:spPr>
          <a:xfrm>
            <a:off x="2565400" y="0"/>
            <a:ext cx="800100" cy="546100"/>
          </a:xfrm>
          <a:prstGeom prst="parallelogram">
            <a:avLst>
              <a:gd name="adj" fmla="val 67777"/>
            </a:avLst>
          </a:prstGeom>
          <a:solidFill>
            <a:srgbClr val="008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D33C8EC1-EB86-4C6B-B0FD-983E4B0551AA}"/>
              </a:ext>
            </a:extLst>
          </p:cNvPr>
          <p:cNvSpPr/>
          <p:nvPr userDrawn="1"/>
        </p:nvSpPr>
        <p:spPr>
          <a:xfrm>
            <a:off x="2565400" y="447674"/>
            <a:ext cx="495300" cy="98425"/>
          </a:xfrm>
          <a:prstGeom prst="parallelogram">
            <a:avLst>
              <a:gd name="adj" fmla="val 67777"/>
            </a:avLst>
          </a:prstGeom>
          <a:solidFill>
            <a:srgbClr val="008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2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A5F8C0-C6DA-4B5B-BD6C-B5FF59DD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651BF2-D715-4C73-93DC-4A5FE8C54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7A41A-E537-41AD-8727-129834CD8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34FB9-A0D9-4F6F-A992-7B20370F60EB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27FA5-5EB9-44E8-A506-CB215ECCB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BDF5D-74A5-46CC-8608-E2FEFDC04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849C8-147D-4B86-9D17-01E0FDE0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5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jpg"/><Relationship Id="rId3" Type="http://schemas.openxmlformats.org/officeDocument/2006/relationships/image" Target="../media/image41.jpg"/><Relationship Id="rId7" Type="http://schemas.microsoft.com/office/2007/relationships/hdphoto" Target="../media/hdphoto11.wdp"/><Relationship Id="rId12" Type="http://schemas.openxmlformats.org/officeDocument/2006/relationships/image" Target="../media/image46.jpg"/><Relationship Id="rId17" Type="http://schemas.openxmlformats.org/officeDocument/2006/relationships/image" Target="../media/image51.png"/><Relationship Id="rId2" Type="http://schemas.openxmlformats.org/officeDocument/2006/relationships/image" Target="../media/image34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jpg"/><Relationship Id="rId5" Type="http://schemas.openxmlformats.org/officeDocument/2006/relationships/image" Target="../media/image42.jpg"/><Relationship Id="rId15" Type="http://schemas.openxmlformats.org/officeDocument/2006/relationships/image" Target="../media/image49.jpg"/><Relationship Id="rId10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microsoft.com/office/2007/relationships/hdphoto" Target="../media/hdphoto12.wdp"/><Relationship Id="rId14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44.png"/><Relationship Id="rId3" Type="http://schemas.openxmlformats.org/officeDocument/2006/relationships/image" Target="../media/image36.jpg"/><Relationship Id="rId7" Type="http://schemas.openxmlformats.org/officeDocument/2006/relationships/image" Target="../media/image52.jpg"/><Relationship Id="rId12" Type="http://schemas.openxmlformats.org/officeDocument/2006/relationships/image" Target="../media/image50.png"/><Relationship Id="rId2" Type="http://schemas.openxmlformats.org/officeDocument/2006/relationships/image" Target="../media/image34.png"/><Relationship Id="rId16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45.jpg"/><Relationship Id="rId5" Type="http://schemas.openxmlformats.org/officeDocument/2006/relationships/image" Target="../media/image43.png"/><Relationship Id="rId15" Type="http://schemas.openxmlformats.org/officeDocument/2006/relationships/image" Target="../media/image41.jpg"/><Relationship Id="rId10" Type="http://schemas.openxmlformats.org/officeDocument/2006/relationships/image" Target="../media/image48.jpg"/><Relationship Id="rId4" Type="http://schemas.openxmlformats.org/officeDocument/2006/relationships/image" Target="../media/image42.jpg"/><Relationship Id="rId9" Type="http://schemas.openxmlformats.org/officeDocument/2006/relationships/image" Target="../media/image49.jpg"/><Relationship Id="rId14" Type="http://schemas.microsoft.com/office/2007/relationships/hdphoto" Target="../media/hdphoto1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5.jpg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microsoft.com/office/2007/relationships/hdphoto" Target="../media/hdphoto12.wdp"/><Relationship Id="rId3" Type="http://schemas.openxmlformats.org/officeDocument/2006/relationships/image" Target="../media/image34.png"/><Relationship Id="rId7" Type="http://schemas.openxmlformats.org/officeDocument/2006/relationships/image" Target="../media/image65.png"/><Relationship Id="rId12" Type="http://schemas.openxmlformats.org/officeDocument/2006/relationships/image" Target="../media/image4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1.jpg"/><Relationship Id="rId5" Type="http://schemas.openxmlformats.org/officeDocument/2006/relationships/image" Target="../media/image53.png"/><Relationship Id="rId10" Type="http://schemas.microsoft.com/office/2007/relationships/hdphoto" Target="../media/hdphoto11.wdp"/><Relationship Id="rId4" Type="http://schemas.openxmlformats.org/officeDocument/2006/relationships/image" Target="../media/image48.jp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07/relationships/hdphoto" Target="../media/hdphoto2.wdp"/><Relationship Id="rId7" Type="http://schemas.openxmlformats.org/officeDocument/2006/relationships/image" Target="../media/image7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microsoft.com/office/2007/relationships/hdphoto" Target="../media/hdphoto7.wdp"/><Relationship Id="rId18" Type="http://schemas.microsoft.com/office/2007/relationships/hdphoto" Target="../media/hdphoto9.wdp"/><Relationship Id="rId3" Type="http://schemas.openxmlformats.org/officeDocument/2006/relationships/image" Target="../media/image12.png"/><Relationship Id="rId7" Type="http://schemas.microsoft.com/office/2007/relationships/hdphoto" Target="../media/hdphoto5.wdp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6.wdp"/><Relationship Id="rId5" Type="http://schemas.openxmlformats.org/officeDocument/2006/relationships/image" Target="../media/image9.png"/><Relationship Id="rId15" Type="http://schemas.microsoft.com/office/2007/relationships/hdphoto" Target="../media/hdphoto8.wdp"/><Relationship Id="rId10" Type="http://schemas.openxmlformats.org/officeDocument/2006/relationships/image" Target="../media/image15.png"/><Relationship Id="rId4" Type="http://schemas.microsoft.com/office/2007/relationships/hdphoto" Target="../media/hdphoto4.wdp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36" y="4228771"/>
            <a:ext cx="5404167" cy="26289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72" y="4095748"/>
            <a:ext cx="5404167" cy="262890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D535A0-7D38-49F6-82E6-E6D8C070910C}"/>
              </a:ext>
            </a:extLst>
          </p:cNvPr>
          <p:cNvGrpSpPr>
            <a:grpSpLocks noChangeAspect="1"/>
          </p:cNvGrpSpPr>
          <p:nvPr/>
        </p:nvGrpSpPr>
        <p:grpSpPr>
          <a:xfrm>
            <a:off x="4608971" y="-95695"/>
            <a:ext cx="7621129" cy="4324795"/>
            <a:chOff x="226693" y="2706810"/>
            <a:chExt cx="3829597" cy="217319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F9D397E-A843-4E44-BD0B-CF33D627B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93" y="2754230"/>
              <a:ext cx="3806229" cy="21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EA63D4F-1752-4D18-B851-B576662EC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59" y="2706810"/>
              <a:ext cx="3821631" cy="217319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024A4C-5F01-4FEC-A2EE-9B8CFBA1ED5E}"/>
              </a:ext>
            </a:extLst>
          </p:cNvPr>
          <p:cNvSpPr/>
          <p:nvPr/>
        </p:nvSpPr>
        <p:spPr>
          <a:xfrm>
            <a:off x="689" y="0"/>
            <a:ext cx="4551855" cy="6858000"/>
          </a:xfrm>
          <a:prstGeom prst="rect">
            <a:avLst/>
          </a:prstGeom>
          <a:solidFill>
            <a:srgbClr val="D9D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50B36E8-8346-40BB-9C6B-2C8D5B44B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793" y="4094802"/>
            <a:ext cx="4048640" cy="902902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타 게임 분석하여</a:t>
            </a:r>
            <a:endParaRPr lang="en-US" altLang="ko-KR" sz="2000" dirty="0"/>
          </a:p>
          <a:p>
            <a:pPr algn="l"/>
            <a:r>
              <a:rPr lang="ko-KR" altLang="en-US" sz="2000" dirty="0"/>
              <a:t>차별화 요소 기획 하기</a:t>
            </a:r>
            <a:r>
              <a:rPr lang="en-US" altLang="ko-KR" sz="2000" dirty="0"/>
              <a:t>.</a:t>
            </a:r>
          </a:p>
        </p:txBody>
      </p:sp>
      <p:pic>
        <p:nvPicPr>
          <p:cNvPr id="9" name="Picture 4" descr="Image result for 쿠키 런 마라 맛 쿠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r="12872"/>
          <a:stretch/>
        </p:blipFill>
        <p:spPr bwMode="auto">
          <a:xfrm>
            <a:off x="8658225" y="4095748"/>
            <a:ext cx="3534896" cy="26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쿠키 런 마라 맛 쿠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7303" r="12872"/>
          <a:stretch/>
        </p:blipFill>
        <p:spPr bwMode="auto">
          <a:xfrm flipV="1">
            <a:off x="8658225" y="6783315"/>
            <a:ext cx="3534896" cy="7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쿠키 런 마라 맛 쿠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1" r="12872" b="90724"/>
          <a:stretch/>
        </p:blipFill>
        <p:spPr bwMode="auto">
          <a:xfrm flipV="1">
            <a:off x="8659346" y="3809998"/>
            <a:ext cx="3532654" cy="2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0538E7-2FD2-4426-9BB5-479BBE451FB4}"/>
              </a:ext>
            </a:extLst>
          </p:cNvPr>
          <p:cNvSpPr/>
          <p:nvPr/>
        </p:nvSpPr>
        <p:spPr>
          <a:xfrm>
            <a:off x="4538504" y="23751"/>
            <a:ext cx="7653496" cy="6834250"/>
          </a:xfrm>
          <a:prstGeom prst="rect">
            <a:avLst/>
          </a:prstGeom>
          <a:solidFill>
            <a:srgbClr val="3A303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6A3BF04C-8855-4CBD-A879-73E00166F336}"/>
              </a:ext>
            </a:extLst>
          </p:cNvPr>
          <p:cNvSpPr/>
          <p:nvPr/>
        </p:nvSpPr>
        <p:spPr>
          <a:xfrm>
            <a:off x="3668636" y="0"/>
            <a:ext cx="1614834" cy="6858000"/>
          </a:xfrm>
          <a:prstGeom prst="parallelogram">
            <a:avLst>
              <a:gd name="adj" fmla="val 43968"/>
            </a:avLst>
          </a:prstGeom>
          <a:solidFill>
            <a:srgbClr val="008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312D7C-969B-4030-9D8A-BCF938C50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793" y="3020355"/>
            <a:ext cx="6519197" cy="76649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/>
              <a:t>핵심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시스템 기획</a:t>
            </a:r>
            <a:endParaRPr lang="en-US" sz="3600" b="1" dirty="0"/>
          </a:p>
        </p:txBody>
      </p:sp>
      <p:sp>
        <p:nvSpPr>
          <p:cNvPr id="19" name="부제목 4">
            <a:extLst>
              <a:ext uri="{FF2B5EF4-FFF2-40B4-BE49-F238E27FC236}">
                <a16:creationId xmlns:a16="http://schemas.microsoft.com/office/drawing/2014/main" id="{150B36E8-8346-40BB-9C6B-2C8D5B44B76F}"/>
              </a:ext>
            </a:extLst>
          </p:cNvPr>
          <p:cNvSpPr txBox="1">
            <a:spLocks/>
          </p:cNvSpPr>
          <p:nvPr/>
        </p:nvSpPr>
        <p:spPr>
          <a:xfrm>
            <a:off x="292760" y="6100953"/>
            <a:ext cx="4048640" cy="460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작성자 김 광현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10944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수집</a:t>
            </a:r>
            <a:r>
              <a:rPr lang="en-US" altLang="ko-KR" b="1" dirty="0"/>
              <a:t>,</a:t>
            </a:r>
            <a:r>
              <a:rPr lang="ko-KR" altLang="en-US" b="1" dirty="0"/>
              <a:t> 성장 별 공통점과 차이점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7C141D-50B3-4ECB-97DF-8D09ED318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35214"/>
              </p:ext>
            </p:extLst>
          </p:nvPr>
        </p:nvGraphicFramePr>
        <p:xfrm>
          <a:off x="217183" y="3823070"/>
          <a:ext cx="1179024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635">
                  <a:extLst>
                    <a:ext uri="{9D8B030D-6E8A-4147-A177-3AD203B41FA5}">
                      <a16:colId xmlns:a16="http://schemas.microsoft.com/office/drawing/2014/main" val="184010543"/>
                    </a:ext>
                  </a:extLst>
                </a:gridCol>
                <a:gridCol w="1767435">
                  <a:extLst>
                    <a:ext uri="{9D8B030D-6E8A-4147-A177-3AD203B41FA5}">
                      <a16:colId xmlns:a16="http://schemas.microsoft.com/office/drawing/2014/main" val="571558860"/>
                    </a:ext>
                  </a:extLst>
                </a:gridCol>
                <a:gridCol w="1767435">
                  <a:extLst>
                    <a:ext uri="{9D8B030D-6E8A-4147-A177-3AD203B41FA5}">
                      <a16:colId xmlns:a16="http://schemas.microsoft.com/office/drawing/2014/main" val="2957073429"/>
                    </a:ext>
                  </a:extLst>
                </a:gridCol>
                <a:gridCol w="1767435">
                  <a:extLst>
                    <a:ext uri="{9D8B030D-6E8A-4147-A177-3AD203B41FA5}">
                      <a16:colId xmlns:a16="http://schemas.microsoft.com/office/drawing/2014/main" val="1915485327"/>
                    </a:ext>
                  </a:extLst>
                </a:gridCol>
                <a:gridCol w="1767435">
                  <a:extLst>
                    <a:ext uri="{9D8B030D-6E8A-4147-A177-3AD203B41FA5}">
                      <a16:colId xmlns:a16="http://schemas.microsoft.com/office/drawing/2014/main" val="2910019729"/>
                    </a:ext>
                  </a:extLst>
                </a:gridCol>
                <a:gridCol w="1767435">
                  <a:extLst>
                    <a:ext uri="{9D8B030D-6E8A-4147-A177-3AD203B41FA5}">
                      <a16:colId xmlns:a16="http://schemas.microsoft.com/office/drawing/2014/main" val="3274927241"/>
                    </a:ext>
                  </a:extLst>
                </a:gridCol>
                <a:gridCol w="1767435">
                  <a:extLst>
                    <a:ext uri="{9D8B030D-6E8A-4147-A177-3AD203B41FA5}">
                      <a16:colId xmlns:a16="http://schemas.microsoft.com/office/drawing/2014/main" val="4067675311"/>
                    </a:ext>
                  </a:extLst>
                </a:gridCol>
              </a:tblGrid>
              <a:tr h="154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능력치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입수 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입수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재화 소모 대비 효율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전용 재료 소모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제작 재료 소모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899505"/>
                  </a:ext>
                </a:extLst>
              </a:tr>
              <a:tr h="263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쿠키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첫 번째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557027"/>
                  </a:ext>
                </a:extLst>
              </a:tr>
              <a:tr h="263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두 번째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788114"/>
                  </a:ext>
                </a:extLst>
              </a:tr>
              <a:tr h="263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세 번째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021009"/>
                  </a:ext>
                </a:extLst>
              </a:tr>
              <a:tr h="263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마법 사탕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네 번째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93214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26040FC6-3F52-4F0C-B8DE-B274410942C5}"/>
              </a:ext>
            </a:extLst>
          </p:cNvPr>
          <p:cNvSpPr/>
          <p:nvPr/>
        </p:nvSpPr>
        <p:spPr>
          <a:xfrm>
            <a:off x="196212" y="957961"/>
            <a:ext cx="11801143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공통점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EE6FC6-7A52-4302-81E7-78CAFF7F35F6}"/>
              </a:ext>
            </a:extLst>
          </p:cNvPr>
          <p:cNvSpPr/>
          <p:nvPr/>
        </p:nvSpPr>
        <p:spPr>
          <a:xfrm>
            <a:off x="2514600" y="1263960"/>
            <a:ext cx="9479834" cy="2556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루트 박스에서 나오는 조각을 모아 레벨을 올린다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루트 박스 마다 등급이 있고 등급이 높을 수록 종류가 지정 되거나 높은 등급의 조각이 나올 확률이 올라간다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콘텐츠나 일일 퀘스트 등의 경로로 낮은 등급의 루트 박스를 획득 하거나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유료 재화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인 게임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은화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 재화를 소모하여 획득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63525" indent="-26352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등급이 존재한다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63525" indent="-263525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등급이 높을 수록 획득 하기 어려우며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스킬이나 능력치의 수치가 높고 성능이 좋다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스킬을 가지고 있다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젤리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점수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를 더 많이 획득 하거나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장애물을 부수는 등의 기능 보유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레벨에 따라 스킬의 수치가 증가하고 재 사용 대기시간이 줄어듦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0D44EF4-76A7-4A99-9C33-35175ECE4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737911"/>
              </p:ext>
            </p:extLst>
          </p:nvPr>
        </p:nvGraphicFramePr>
        <p:xfrm>
          <a:off x="3098026" y="2541666"/>
          <a:ext cx="525539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849">
                  <a:extLst>
                    <a:ext uri="{9D8B030D-6E8A-4147-A177-3AD203B41FA5}">
                      <a16:colId xmlns:a16="http://schemas.microsoft.com/office/drawing/2014/main" val="2035623365"/>
                    </a:ext>
                  </a:extLst>
                </a:gridCol>
                <a:gridCol w="1313849">
                  <a:extLst>
                    <a:ext uri="{9D8B030D-6E8A-4147-A177-3AD203B41FA5}">
                      <a16:colId xmlns:a16="http://schemas.microsoft.com/office/drawing/2014/main" val="2043730031"/>
                    </a:ext>
                  </a:extLst>
                </a:gridCol>
                <a:gridCol w="1313849">
                  <a:extLst>
                    <a:ext uri="{9D8B030D-6E8A-4147-A177-3AD203B41FA5}">
                      <a16:colId xmlns:a16="http://schemas.microsoft.com/office/drawing/2014/main" val="1936936631"/>
                    </a:ext>
                  </a:extLst>
                </a:gridCol>
                <a:gridCol w="1313849">
                  <a:extLst>
                    <a:ext uri="{9D8B030D-6E8A-4147-A177-3AD203B41FA5}">
                      <a16:colId xmlns:a16="http://schemas.microsoft.com/office/drawing/2014/main" val="2569493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커먼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8C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레어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1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에픽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4A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레전더리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rgbClr val="00B0F0"/>
                        </a:gs>
                        <a:gs pos="49000">
                          <a:schemeClr val="accent1"/>
                        </a:gs>
                        <a:gs pos="0">
                          <a:srgbClr val="AF4AC5"/>
                        </a:gs>
                      </a:gsLst>
                      <a:lin ang="108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3909218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715C8-33A4-4231-AD4E-47560FF01BB3}"/>
              </a:ext>
            </a:extLst>
          </p:cNvPr>
          <p:cNvSpPr/>
          <p:nvPr/>
        </p:nvSpPr>
        <p:spPr>
          <a:xfrm>
            <a:off x="192304" y="5347070"/>
            <a:ext cx="11802130" cy="13458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분석을 넣어야 하는데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왜 이렇게 만들 </a:t>
            </a:r>
            <a:r>
              <a:rPr lang="ko-KR" altLang="en-US" sz="1400" dirty="0" err="1">
                <a:solidFill>
                  <a:schemeClr val="tx1"/>
                </a:solidFill>
              </a:rPr>
              <a:t>었을까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루트 박스가 주된 </a:t>
            </a:r>
            <a:r>
              <a:rPr lang="en-US" altLang="ko-KR" sz="1400" dirty="0">
                <a:solidFill>
                  <a:schemeClr val="tx1"/>
                </a:solidFill>
              </a:rPr>
              <a:t>BM</a:t>
            </a:r>
            <a:r>
              <a:rPr lang="ko-KR" altLang="en-US" sz="1400" dirty="0">
                <a:solidFill>
                  <a:schemeClr val="tx1"/>
                </a:solidFill>
              </a:rPr>
              <a:t>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76AC01-B804-4B9B-BE29-411091AC6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09" b="51820" l="48021" r="62292">
                        <a14:foregroundMark x1="54479" y1="29764" x2="54479" y2="29764"/>
                        <a14:foregroundMark x1="54896" y1="29764" x2="54896" y2="29764"/>
                        <a14:foregroundMark x1="55729" y1="29550" x2="55729" y2="29550"/>
                        <a14:foregroundMark x1="56458" y1="29764" x2="56458" y2="29764"/>
                        <a14:foregroundMark x1="57188" y1="29764" x2="57188" y2="29764"/>
                        <a14:foregroundMark x1="60625" y1="29122" x2="60625" y2="29122"/>
                        <a14:foregroundMark x1="49479" y1="28908" x2="49479" y2="28908"/>
                        <a14:foregroundMark x1="50417" y1="29764" x2="50417" y2="29764"/>
                        <a14:foregroundMark x1="50000" y1="31478" x2="50000" y2="31478"/>
                        <a14:foregroundMark x1="50000" y1="32334" x2="50000" y2="32334"/>
                        <a14:foregroundMark x1="49896" y1="38758" x2="49896" y2="38758"/>
                        <a14:foregroundMark x1="49792" y1="40257" x2="49792" y2="40471"/>
                        <a14:foregroundMark x1="49479" y1="42827" x2="49479" y2="42827"/>
                        <a14:foregroundMark x1="50104" y1="46681" x2="50104" y2="46895"/>
                        <a14:foregroundMark x1="49896" y1="48180" x2="49896" y2="48394"/>
                        <a14:foregroundMark x1="50104" y1="48608" x2="50104" y2="48608"/>
                        <a14:foregroundMark x1="50313" y1="48822" x2="50313" y2="48822"/>
                        <a14:foregroundMark x1="49896" y1="49251" x2="49896" y2="49251"/>
                        <a14:foregroundMark x1="50417" y1="49251" x2="50417" y2="49251"/>
                        <a14:foregroundMark x1="54792" y1="49465" x2="54792" y2="49465"/>
                        <a14:foregroundMark x1="56458" y1="49465" x2="56458" y2="49465"/>
                        <a14:foregroundMark x1="57500" y1="50321" x2="57604" y2="50107"/>
                        <a14:foregroundMark x1="58750" y1="47966" x2="58750" y2="47966"/>
                        <a14:foregroundMark x1="60417" y1="46039" x2="60417" y2="46039"/>
                        <a14:foregroundMark x1="60208" y1="46681" x2="60208" y2="46681"/>
                        <a14:foregroundMark x1="60000" y1="46895" x2="60000" y2="46895"/>
                        <a14:foregroundMark x1="59896" y1="47109" x2="59896" y2="47109"/>
                        <a14:foregroundMark x1="59896" y1="47323" x2="59896" y2="47323"/>
                        <a14:foregroundMark x1="57917" y1="49679" x2="57917" y2="49679"/>
                        <a14:foregroundMark x1="58125" y1="49251" x2="58125" y2="49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46" t="26966" r="35871" b="48863"/>
          <a:stretch/>
        </p:blipFill>
        <p:spPr>
          <a:xfrm>
            <a:off x="192304" y="1313767"/>
            <a:ext cx="1078217" cy="7129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C49023-38A5-4F9E-A81B-6E63A705FD3E}"/>
              </a:ext>
            </a:extLst>
          </p:cNvPr>
          <p:cNvSpPr/>
          <p:nvPr/>
        </p:nvSpPr>
        <p:spPr>
          <a:xfrm>
            <a:off x="186670" y="2169355"/>
            <a:ext cx="2325009" cy="1650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루트 박스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각 박스 마다 목록이 존재하고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획득 시 목록에 있는 아이템 중 일부분을 랜덤으로 획득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11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ame.devsisters.com/static/8b83810c6e4b6953e681d5c1ff8ff5e4/829a3/cookierun-landscape-3-k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t="10615" r="8014" b="1410"/>
          <a:stretch/>
        </p:blipFill>
        <p:spPr bwMode="auto">
          <a:xfrm>
            <a:off x="4671967" y="3774965"/>
            <a:ext cx="2897233" cy="168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핵심 요소와 콘텐츠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8221008" y="3968007"/>
            <a:ext cx="1068031" cy="1333091"/>
            <a:chOff x="4877131" y="3740318"/>
            <a:chExt cx="1750074" cy="21844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47" t="29505" r="40714" b="21386"/>
            <a:stretch/>
          </p:blipFill>
          <p:spPr>
            <a:xfrm>
              <a:off x="4877131" y="3740318"/>
              <a:ext cx="1750074" cy="2184400"/>
            </a:xfrm>
            <a:prstGeom prst="rect">
              <a:avLst/>
            </a:prstGeom>
          </p:spPr>
        </p:pic>
        <p:sp>
          <p:nvSpPr>
            <p:cNvPr id="20" name="모서리가 둥근 직사각형 31">
              <a:extLst>
                <a:ext uri="{FF2B5EF4-FFF2-40B4-BE49-F238E27FC236}">
                  <a16:creationId xmlns:a16="http://schemas.microsoft.com/office/drawing/2014/main" id="{3F6C67E3-19E9-470D-A359-63804A6E4B7C}"/>
                </a:ext>
              </a:extLst>
            </p:cNvPr>
            <p:cNvSpPr/>
            <p:nvPr/>
          </p:nvSpPr>
          <p:spPr>
            <a:xfrm>
              <a:off x="4885231" y="3750801"/>
              <a:ext cx="1741974" cy="2163433"/>
            </a:xfrm>
            <a:prstGeom prst="roundRect">
              <a:avLst>
                <a:gd name="adj" fmla="val 93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>
            <a:grpSpLocks noChangeAspect="1"/>
          </p:cNvGrpSpPr>
          <p:nvPr/>
        </p:nvGrpSpPr>
        <p:grpSpPr>
          <a:xfrm>
            <a:off x="280822" y="5376838"/>
            <a:ext cx="1055685" cy="1310234"/>
            <a:chOff x="7107933" y="3575050"/>
            <a:chExt cx="1760021" cy="21844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2" t="29693" r="8529" b="21199"/>
            <a:stretch/>
          </p:blipFill>
          <p:spPr>
            <a:xfrm>
              <a:off x="7107933" y="3575050"/>
              <a:ext cx="1760021" cy="2184401"/>
            </a:xfrm>
            <a:prstGeom prst="rect">
              <a:avLst/>
            </a:prstGeom>
          </p:spPr>
        </p:pic>
        <p:sp>
          <p:nvSpPr>
            <p:cNvPr id="22" name="모서리가 둥근 직사각형 31">
              <a:extLst>
                <a:ext uri="{FF2B5EF4-FFF2-40B4-BE49-F238E27FC236}">
                  <a16:creationId xmlns:a16="http://schemas.microsoft.com/office/drawing/2014/main" id="{3F6C67E3-19E9-470D-A359-63804A6E4B7C}"/>
                </a:ext>
              </a:extLst>
            </p:cNvPr>
            <p:cNvSpPr/>
            <p:nvPr/>
          </p:nvSpPr>
          <p:spPr>
            <a:xfrm>
              <a:off x="7113683" y="3584575"/>
              <a:ext cx="1751096" cy="2163433"/>
            </a:xfrm>
            <a:prstGeom prst="roundRect">
              <a:avLst>
                <a:gd name="adj" fmla="val 93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>
            <a:grpSpLocks noChangeAspect="1"/>
          </p:cNvGrpSpPr>
          <p:nvPr/>
        </p:nvGrpSpPr>
        <p:grpSpPr>
          <a:xfrm>
            <a:off x="291214" y="3975556"/>
            <a:ext cx="1043244" cy="1311840"/>
            <a:chOff x="3510825" y="3702407"/>
            <a:chExt cx="1720476" cy="216343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t="30458" r="61187" b="21486"/>
            <a:stretch/>
          </p:blipFill>
          <p:spPr>
            <a:xfrm>
              <a:off x="3516801" y="3715606"/>
              <a:ext cx="1714500" cy="2137534"/>
            </a:xfrm>
            <a:prstGeom prst="rect">
              <a:avLst/>
            </a:prstGeom>
          </p:spPr>
        </p:pic>
        <p:sp>
          <p:nvSpPr>
            <p:cNvPr id="24" name="모서리가 둥근 직사각형 31">
              <a:extLst>
                <a:ext uri="{FF2B5EF4-FFF2-40B4-BE49-F238E27FC236}">
                  <a16:creationId xmlns:a16="http://schemas.microsoft.com/office/drawing/2014/main" id="{3F6C67E3-19E9-470D-A359-63804A6E4B7C}"/>
                </a:ext>
              </a:extLst>
            </p:cNvPr>
            <p:cNvSpPr/>
            <p:nvPr/>
          </p:nvSpPr>
          <p:spPr>
            <a:xfrm>
              <a:off x="3510825" y="3702407"/>
              <a:ext cx="1706720" cy="2163433"/>
            </a:xfrm>
            <a:prstGeom prst="roundRect">
              <a:avLst>
                <a:gd name="adj" fmla="val 93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>
            <a:grpSpLocks noChangeAspect="1"/>
          </p:cNvGrpSpPr>
          <p:nvPr/>
        </p:nvGrpSpPr>
        <p:grpSpPr>
          <a:xfrm>
            <a:off x="8210552" y="5345653"/>
            <a:ext cx="1066886" cy="1318238"/>
            <a:chOff x="955824" y="3743764"/>
            <a:chExt cx="1751952" cy="216470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82" t="29618" r="358" b="21716"/>
            <a:stretch/>
          </p:blipFill>
          <p:spPr>
            <a:xfrm>
              <a:off x="955824" y="3743764"/>
              <a:ext cx="1751952" cy="2164702"/>
            </a:xfrm>
            <a:prstGeom prst="rect">
              <a:avLst/>
            </a:prstGeom>
          </p:spPr>
        </p:pic>
        <p:sp>
          <p:nvSpPr>
            <p:cNvPr id="27" name="모서리가 둥근 직사각형 31">
              <a:extLst>
                <a:ext uri="{FF2B5EF4-FFF2-40B4-BE49-F238E27FC236}">
                  <a16:creationId xmlns:a16="http://schemas.microsoft.com/office/drawing/2014/main" id="{3F6C67E3-19E9-470D-A359-63804A6E4B7C}"/>
                </a:ext>
              </a:extLst>
            </p:cNvPr>
            <p:cNvSpPr/>
            <p:nvPr/>
          </p:nvSpPr>
          <p:spPr>
            <a:xfrm>
              <a:off x="975248" y="3745033"/>
              <a:ext cx="1732528" cy="2163433"/>
            </a:xfrm>
            <a:prstGeom prst="roundRect">
              <a:avLst>
                <a:gd name="adj" fmla="val 93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A6C63A7-D928-409A-980A-999BED1C55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3"/>
          <a:stretch/>
        </p:blipFill>
        <p:spPr>
          <a:xfrm>
            <a:off x="209556" y="1277020"/>
            <a:ext cx="3688897" cy="190706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C2450E-2A79-40D3-8A4B-5338BEB01AAC}"/>
              </a:ext>
            </a:extLst>
          </p:cNvPr>
          <p:cNvSpPr/>
          <p:nvPr/>
        </p:nvSpPr>
        <p:spPr>
          <a:xfrm>
            <a:off x="196212" y="957961"/>
            <a:ext cx="11801143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플레이에서 재미 요소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6" name="모서리가 둥근 직사각형 31">
            <a:extLst>
              <a:ext uri="{FF2B5EF4-FFF2-40B4-BE49-F238E27FC236}">
                <a16:creationId xmlns:a16="http://schemas.microsoft.com/office/drawing/2014/main" id="{A9771A74-3699-4EF9-8514-273E26F05FA9}"/>
              </a:ext>
            </a:extLst>
          </p:cNvPr>
          <p:cNvSpPr/>
          <p:nvPr/>
        </p:nvSpPr>
        <p:spPr>
          <a:xfrm>
            <a:off x="3898453" y="1449790"/>
            <a:ext cx="2321191" cy="399400"/>
          </a:xfrm>
          <a:prstGeom prst="roundRect">
            <a:avLst>
              <a:gd name="adj" fmla="val 303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단순한 조작</a:t>
            </a:r>
          </a:p>
        </p:txBody>
      </p:sp>
      <p:sp>
        <p:nvSpPr>
          <p:cNvPr id="38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6219644" y="1449790"/>
            <a:ext cx="5769155" cy="399400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장애물을 보고 조작 종류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점프</a:t>
            </a:r>
            <a:r>
              <a:rPr lang="en-US" altLang="ko-KR" sz="1200" dirty="0">
                <a:solidFill>
                  <a:schemeClr val="tx1"/>
                </a:solidFill>
              </a:rPr>
              <a:t>~</a:t>
            </a:r>
            <a:r>
              <a:rPr lang="ko-KR" altLang="en-US" sz="1200" dirty="0">
                <a:solidFill>
                  <a:schemeClr val="tx1"/>
                </a:solidFill>
              </a:rPr>
              <a:t>슬라이딩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정하고 젤리로 타이밍 잡기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1">
            <a:extLst>
              <a:ext uri="{FF2B5EF4-FFF2-40B4-BE49-F238E27FC236}">
                <a16:creationId xmlns:a16="http://schemas.microsoft.com/office/drawing/2014/main" id="{A9771A74-3699-4EF9-8514-273E26F05FA9}"/>
              </a:ext>
            </a:extLst>
          </p:cNvPr>
          <p:cNvSpPr/>
          <p:nvPr/>
        </p:nvSpPr>
        <p:spPr>
          <a:xfrm>
            <a:off x="3898453" y="2623573"/>
            <a:ext cx="2321191" cy="399400"/>
          </a:xfrm>
          <a:prstGeom prst="roundRect">
            <a:avLst>
              <a:gd name="adj" fmla="val 303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플레이 전 세팅</a:t>
            </a:r>
          </a:p>
        </p:txBody>
      </p:sp>
      <p:sp>
        <p:nvSpPr>
          <p:cNvPr id="43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6219644" y="2613092"/>
            <a:ext cx="5769155" cy="399400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캐릭터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보물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펫을</a:t>
            </a:r>
            <a:r>
              <a:rPr lang="ko-KR" altLang="en-US" sz="1200" dirty="0">
                <a:solidFill>
                  <a:schemeClr val="tx1"/>
                </a:solidFill>
              </a:rPr>
              <a:t> 어떻게 조합 하는지를 정하고 고민하는 </a:t>
            </a:r>
            <a:r>
              <a:rPr lang="ko-KR" altLang="en-US" sz="1200" dirty="0" err="1">
                <a:solidFill>
                  <a:schemeClr val="tx1"/>
                </a:solidFill>
              </a:rPr>
              <a:t>빌드업의</a:t>
            </a:r>
            <a:r>
              <a:rPr lang="ko-KR" altLang="en-US" sz="1200" dirty="0">
                <a:solidFill>
                  <a:schemeClr val="tx1"/>
                </a:solidFill>
              </a:rPr>
              <a:t> 재미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31">
            <a:extLst>
              <a:ext uri="{FF2B5EF4-FFF2-40B4-BE49-F238E27FC236}">
                <a16:creationId xmlns:a16="http://schemas.microsoft.com/office/drawing/2014/main" id="{A9771A74-3699-4EF9-8514-273E26F05FA9}"/>
              </a:ext>
            </a:extLst>
          </p:cNvPr>
          <p:cNvSpPr/>
          <p:nvPr/>
        </p:nvSpPr>
        <p:spPr>
          <a:xfrm>
            <a:off x="3898453" y="2036682"/>
            <a:ext cx="2321191" cy="399400"/>
          </a:xfrm>
          <a:prstGeom prst="roundRect">
            <a:avLst>
              <a:gd name="adj" fmla="val 303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직관적인 목표</a:t>
            </a:r>
          </a:p>
        </p:txBody>
      </p:sp>
      <p:sp>
        <p:nvSpPr>
          <p:cNvPr id="45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6219644" y="2031441"/>
            <a:ext cx="5769155" cy="399400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실수 하지 않고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젤리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점수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를 많이 모으고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멀리 갈수록 더 많고 좋은 보상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5C2450E-2A79-40D3-8A4B-5338BEB01AAC}"/>
              </a:ext>
            </a:extLst>
          </p:cNvPr>
          <p:cNvSpPr/>
          <p:nvPr/>
        </p:nvSpPr>
        <p:spPr>
          <a:xfrm>
            <a:off x="196212" y="3182833"/>
            <a:ext cx="11801143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다양한 유저 풀을 만족 시키는 콘텐츠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31">
            <a:extLst>
              <a:ext uri="{FF2B5EF4-FFF2-40B4-BE49-F238E27FC236}">
                <a16:creationId xmlns:a16="http://schemas.microsoft.com/office/drawing/2014/main" id="{A9771A74-3699-4EF9-8514-273E26F05FA9}"/>
              </a:ext>
            </a:extLst>
          </p:cNvPr>
          <p:cNvSpPr/>
          <p:nvPr/>
        </p:nvSpPr>
        <p:spPr>
          <a:xfrm>
            <a:off x="200930" y="3489896"/>
            <a:ext cx="3923730" cy="399400"/>
          </a:xfrm>
          <a:prstGeom prst="roundRect">
            <a:avLst>
              <a:gd name="adj" fmla="val 303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경쟁을 싫어 기피하는 유저를 위한 솔로 콘텐츠</a:t>
            </a:r>
          </a:p>
        </p:txBody>
      </p:sp>
      <p:sp>
        <p:nvSpPr>
          <p:cNvPr id="48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1334459" y="3989629"/>
            <a:ext cx="2790202" cy="1290065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각 쿠키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캐릭터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마다 스킬과 특징에 맞는 개별 스테이지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쿠키를 성장 시킬 수록 보상이 주어진다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1334459" y="5388991"/>
            <a:ext cx="2790202" cy="1290065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게임의 세계관에 관련된 짤막한 에피소드와 난이도 높은 스테이지</a:t>
            </a:r>
            <a:r>
              <a:rPr lang="en-US" altLang="ko-KR" sz="1200" dirty="0">
                <a:solidFill>
                  <a:schemeClr val="tx1"/>
                </a:solidFill>
              </a:rPr>
              <a:t>. (RPG</a:t>
            </a:r>
            <a:r>
              <a:rPr lang="ko-KR" altLang="en-US" sz="1200" dirty="0">
                <a:solidFill>
                  <a:schemeClr val="tx1"/>
                </a:solidFill>
              </a:rPr>
              <a:t>의 메인 퀘스트 같은 역할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31">
            <a:extLst>
              <a:ext uri="{FF2B5EF4-FFF2-40B4-BE49-F238E27FC236}">
                <a16:creationId xmlns:a16="http://schemas.microsoft.com/office/drawing/2014/main" id="{A9771A74-3699-4EF9-8514-273E26F05FA9}"/>
              </a:ext>
            </a:extLst>
          </p:cNvPr>
          <p:cNvSpPr/>
          <p:nvPr/>
        </p:nvSpPr>
        <p:spPr>
          <a:xfrm>
            <a:off x="4343400" y="3489896"/>
            <a:ext cx="3647962" cy="399400"/>
          </a:xfrm>
          <a:prstGeom prst="roundRect">
            <a:avLst>
              <a:gd name="adj" fmla="val 303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핵심 콘텐츠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떼 탈출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이어 달리기</a:t>
            </a:r>
            <a:r>
              <a:rPr lang="en-US" altLang="ko-KR" sz="1400" b="1" dirty="0">
                <a:solidFill>
                  <a:schemeClr val="tx1"/>
                </a:solidFill>
              </a:rPr>
              <a:t>)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31">
            <a:extLst>
              <a:ext uri="{FF2B5EF4-FFF2-40B4-BE49-F238E27FC236}">
                <a16:creationId xmlns:a16="http://schemas.microsoft.com/office/drawing/2014/main" id="{A9771A74-3699-4EF9-8514-273E26F05FA9}"/>
              </a:ext>
            </a:extLst>
          </p:cNvPr>
          <p:cNvSpPr/>
          <p:nvPr/>
        </p:nvSpPr>
        <p:spPr>
          <a:xfrm>
            <a:off x="8210552" y="3489896"/>
            <a:ext cx="3786802" cy="399400"/>
          </a:xfrm>
          <a:prstGeom prst="roundRect">
            <a:avLst>
              <a:gd name="adj" fmla="val 3036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승부욕을 자극 하는 경쟁 콘텐츠</a:t>
            </a:r>
          </a:p>
        </p:txBody>
      </p:sp>
      <p:sp>
        <p:nvSpPr>
          <p:cNvPr id="54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4343400" y="5279586"/>
            <a:ext cx="3647963" cy="1399471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각 에피소드 별로 최소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최대 </a:t>
            </a:r>
            <a:r>
              <a:rPr lang="en-US" altLang="ko-KR" sz="1200" dirty="0">
                <a:solidFill>
                  <a:schemeClr val="tx1"/>
                </a:solidFill>
              </a:rPr>
              <a:t>20</a:t>
            </a:r>
            <a:r>
              <a:rPr lang="ko-KR" altLang="en-US" sz="1200" dirty="0">
                <a:solidFill>
                  <a:schemeClr val="tx1"/>
                </a:solidFill>
              </a:rPr>
              <a:t>개의 캐릭터를 사용하여 이어달리기 하는 콘텐츠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한 번의 도전에서 </a:t>
            </a:r>
            <a:r>
              <a:rPr lang="ko-KR" altLang="en-US" sz="1200" b="1" dirty="0">
                <a:solidFill>
                  <a:srgbClr val="FF0000"/>
                </a:solidFill>
              </a:rPr>
              <a:t>중복 된 캐릭터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보물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 err="1">
                <a:solidFill>
                  <a:srgbClr val="FF0000"/>
                </a:solidFill>
              </a:rPr>
              <a:t>펫은</a:t>
            </a:r>
            <a:r>
              <a:rPr lang="ko-KR" altLang="en-US" sz="1200" b="1" dirty="0">
                <a:solidFill>
                  <a:srgbClr val="FF0000"/>
                </a:solidFill>
              </a:rPr>
              <a:t> 사용 불가</a:t>
            </a:r>
          </a:p>
        </p:txBody>
      </p: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9299495" y="3989521"/>
            <a:ext cx="2689304" cy="1290065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글로벌 </a:t>
            </a:r>
            <a:r>
              <a:rPr lang="ko-KR" altLang="en-US" sz="1200" dirty="0" err="1">
                <a:solidFill>
                  <a:schemeClr val="tx1"/>
                </a:solidFill>
              </a:rPr>
              <a:t>매칭으로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최대 </a:t>
            </a:r>
            <a:r>
              <a:rPr lang="en-US" altLang="ko-KR" sz="1200" b="1" dirty="0">
                <a:solidFill>
                  <a:srgbClr val="FF0000"/>
                </a:solidFill>
              </a:rPr>
              <a:t>8</a:t>
            </a:r>
            <a:r>
              <a:rPr lang="ko-KR" altLang="en-US" sz="1200" b="1" dirty="0">
                <a:solidFill>
                  <a:srgbClr val="FF0000"/>
                </a:solidFill>
              </a:rPr>
              <a:t>명의 플레이어와 기록 경쟁</a:t>
            </a:r>
            <a:r>
              <a:rPr lang="ko-KR" altLang="en-US" sz="1200" dirty="0">
                <a:solidFill>
                  <a:schemeClr val="tx1"/>
                </a:solidFill>
              </a:rPr>
              <a:t>을 하는 콘텐츠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9299495" y="5388991"/>
            <a:ext cx="2689304" cy="1290065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시즌 단위로 진행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매 시즌 새로운 규칙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쿠키 제한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기존 규칙 변경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적용하는 최상위 경쟁 콘텐츠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22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ame.devsisters.com/static/8b83810c6e4b6953e681d5c1ff8ff5e4/829a3/cookierun-landscape-3-k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t="10615" r="8014" b="1410"/>
          <a:stretch/>
        </p:blipFill>
        <p:spPr bwMode="auto">
          <a:xfrm>
            <a:off x="203201" y="5042218"/>
            <a:ext cx="2897233" cy="168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핵심 요소와 콘텐츠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8221008" y="3968007"/>
            <a:ext cx="1068031" cy="1333091"/>
            <a:chOff x="4877131" y="3740318"/>
            <a:chExt cx="1750074" cy="21844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47" t="29505" r="40714" b="21386"/>
            <a:stretch/>
          </p:blipFill>
          <p:spPr>
            <a:xfrm>
              <a:off x="4877131" y="3740318"/>
              <a:ext cx="1750074" cy="2184400"/>
            </a:xfrm>
            <a:prstGeom prst="rect">
              <a:avLst/>
            </a:prstGeom>
          </p:spPr>
        </p:pic>
        <p:sp>
          <p:nvSpPr>
            <p:cNvPr id="20" name="모서리가 둥근 직사각형 31">
              <a:extLst>
                <a:ext uri="{FF2B5EF4-FFF2-40B4-BE49-F238E27FC236}">
                  <a16:creationId xmlns:a16="http://schemas.microsoft.com/office/drawing/2014/main" id="{3F6C67E3-19E9-470D-A359-63804A6E4B7C}"/>
                </a:ext>
              </a:extLst>
            </p:cNvPr>
            <p:cNvSpPr/>
            <p:nvPr/>
          </p:nvSpPr>
          <p:spPr>
            <a:xfrm>
              <a:off x="4885231" y="3750801"/>
              <a:ext cx="1741974" cy="2163433"/>
            </a:xfrm>
            <a:prstGeom prst="roundRect">
              <a:avLst>
                <a:gd name="adj" fmla="val 93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>
            <a:grpSpLocks noChangeAspect="1"/>
          </p:cNvGrpSpPr>
          <p:nvPr/>
        </p:nvGrpSpPr>
        <p:grpSpPr>
          <a:xfrm>
            <a:off x="192304" y="1276801"/>
            <a:ext cx="1043244" cy="1311840"/>
            <a:chOff x="3510825" y="3702407"/>
            <a:chExt cx="1720476" cy="216343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t="30458" r="61187" b="21486"/>
            <a:stretch/>
          </p:blipFill>
          <p:spPr>
            <a:xfrm>
              <a:off x="3516801" y="3715606"/>
              <a:ext cx="1714500" cy="2137534"/>
            </a:xfrm>
            <a:prstGeom prst="rect">
              <a:avLst/>
            </a:prstGeom>
          </p:spPr>
        </p:pic>
        <p:sp>
          <p:nvSpPr>
            <p:cNvPr id="24" name="모서리가 둥근 직사각형 31">
              <a:extLst>
                <a:ext uri="{FF2B5EF4-FFF2-40B4-BE49-F238E27FC236}">
                  <a16:creationId xmlns:a16="http://schemas.microsoft.com/office/drawing/2014/main" id="{3F6C67E3-19E9-470D-A359-63804A6E4B7C}"/>
                </a:ext>
              </a:extLst>
            </p:cNvPr>
            <p:cNvSpPr/>
            <p:nvPr/>
          </p:nvSpPr>
          <p:spPr>
            <a:xfrm>
              <a:off x="3510825" y="3702407"/>
              <a:ext cx="1706720" cy="2163433"/>
            </a:xfrm>
            <a:prstGeom prst="roundRect">
              <a:avLst>
                <a:gd name="adj" fmla="val 93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>
            <a:grpSpLocks noChangeAspect="1"/>
          </p:cNvGrpSpPr>
          <p:nvPr/>
        </p:nvGrpSpPr>
        <p:grpSpPr>
          <a:xfrm>
            <a:off x="8210552" y="5345653"/>
            <a:ext cx="1066886" cy="1318238"/>
            <a:chOff x="955824" y="3743764"/>
            <a:chExt cx="1751952" cy="216470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82" t="29618" r="358" b="21716"/>
            <a:stretch/>
          </p:blipFill>
          <p:spPr>
            <a:xfrm>
              <a:off x="955824" y="3743764"/>
              <a:ext cx="1751952" cy="2164702"/>
            </a:xfrm>
            <a:prstGeom prst="rect">
              <a:avLst/>
            </a:prstGeom>
          </p:spPr>
        </p:pic>
        <p:sp>
          <p:nvSpPr>
            <p:cNvPr id="27" name="모서리가 둥근 직사각형 31">
              <a:extLst>
                <a:ext uri="{FF2B5EF4-FFF2-40B4-BE49-F238E27FC236}">
                  <a16:creationId xmlns:a16="http://schemas.microsoft.com/office/drawing/2014/main" id="{3F6C67E3-19E9-470D-A359-63804A6E4B7C}"/>
                </a:ext>
              </a:extLst>
            </p:cNvPr>
            <p:cNvSpPr/>
            <p:nvPr/>
          </p:nvSpPr>
          <p:spPr>
            <a:xfrm>
              <a:off x="975248" y="3745033"/>
              <a:ext cx="1732528" cy="2163433"/>
            </a:xfrm>
            <a:prstGeom prst="roundRect">
              <a:avLst>
                <a:gd name="adj" fmla="val 93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C2450E-2A79-40D3-8A4B-5338BEB01AAC}"/>
              </a:ext>
            </a:extLst>
          </p:cNvPr>
          <p:cNvSpPr/>
          <p:nvPr/>
        </p:nvSpPr>
        <p:spPr>
          <a:xfrm>
            <a:off x="196212" y="957961"/>
            <a:ext cx="11801143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콘텐츠 별 상세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1245784" y="1340777"/>
            <a:ext cx="6513917" cy="1290065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각 쿠키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캐릭터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마다 스킬과 특징에 맞는 개별 스테이지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쿠키를 성장 시킬 수록 보상이 주어진다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3100434" y="5388991"/>
            <a:ext cx="3647963" cy="1399471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각 에피소드 별로 최소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최대 </a:t>
            </a:r>
            <a:r>
              <a:rPr lang="en-US" altLang="ko-KR" sz="1200" dirty="0">
                <a:solidFill>
                  <a:schemeClr val="tx1"/>
                </a:solidFill>
              </a:rPr>
              <a:t>20</a:t>
            </a:r>
            <a:r>
              <a:rPr lang="ko-KR" altLang="en-US" sz="1200" dirty="0">
                <a:solidFill>
                  <a:schemeClr val="tx1"/>
                </a:solidFill>
              </a:rPr>
              <a:t>개의 캐릭터를 사용하여 이어달리기 하는 콘텐츠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한 번의 도전에서 </a:t>
            </a:r>
            <a:r>
              <a:rPr lang="ko-KR" altLang="en-US" sz="1200" b="1" dirty="0">
                <a:solidFill>
                  <a:srgbClr val="FF0000"/>
                </a:solidFill>
              </a:rPr>
              <a:t>중복 된 캐릭터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보물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 err="1">
                <a:solidFill>
                  <a:srgbClr val="FF0000"/>
                </a:solidFill>
              </a:rPr>
              <a:t>펫은</a:t>
            </a:r>
            <a:r>
              <a:rPr lang="ko-KR" altLang="en-US" sz="1200" b="1" dirty="0">
                <a:solidFill>
                  <a:srgbClr val="FF0000"/>
                </a:solidFill>
              </a:rPr>
              <a:t> 사용 불가</a:t>
            </a:r>
          </a:p>
        </p:txBody>
      </p:sp>
      <p:sp>
        <p:nvSpPr>
          <p:cNvPr id="55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9299495" y="3989521"/>
            <a:ext cx="2689304" cy="1290065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글로벌 </a:t>
            </a:r>
            <a:r>
              <a:rPr lang="ko-KR" altLang="en-US" sz="1200" dirty="0" err="1">
                <a:solidFill>
                  <a:schemeClr val="tx1"/>
                </a:solidFill>
              </a:rPr>
              <a:t>매칭으로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최대 </a:t>
            </a:r>
            <a:r>
              <a:rPr lang="en-US" altLang="ko-KR" sz="1200" b="1" dirty="0">
                <a:solidFill>
                  <a:srgbClr val="FF0000"/>
                </a:solidFill>
              </a:rPr>
              <a:t>8</a:t>
            </a:r>
            <a:r>
              <a:rPr lang="ko-KR" altLang="en-US" sz="1200" b="1" dirty="0">
                <a:solidFill>
                  <a:srgbClr val="FF0000"/>
                </a:solidFill>
              </a:rPr>
              <a:t>명의 플레이어와 기록 경쟁</a:t>
            </a:r>
            <a:r>
              <a:rPr lang="ko-KR" altLang="en-US" sz="1200" dirty="0">
                <a:solidFill>
                  <a:schemeClr val="tx1"/>
                </a:solidFill>
              </a:rPr>
              <a:t>을 하는 콘텐츠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9299495" y="5388991"/>
            <a:ext cx="2689304" cy="1290065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시즌 단위로 진행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매 시즌 새로운 규칙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쿠키 제한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기존 규칙 변경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적용하는 최상위 경쟁 콘텐츠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A62E9A-BDA1-4A47-9268-EE8BCA0E43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35153" r="9029" b="33385"/>
          <a:stretch/>
        </p:blipFill>
        <p:spPr>
          <a:xfrm>
            <a:off x="203201" y="2651971"/>
            <a:ext cx="7556500" cy="13994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01F921-0C18-4BC1-8758-593BE6FD4F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22876" r="9167" b="11176"/>
          <a:stretch/>
        </p:blipFill>
        <p:spPr>
          <a:xfrm>
            <a:off x="-5005457" y="4914865"/>
            <a:ext cx="5005457" cy="19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4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304" y="0"/>
            <a:ext cx="2783809" cy="54526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타 게임 분석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23054"/>
              </p:ext>
            </p:extLst>
          </p:nvPr>
        </p:nvGraphicFramePr>
        <p:xfrm>
          <a:off x="5816599" y="918251"/>
          <a:ext cx="617767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225">
                  <a:extLst>
                    <a:ext uri="{9D8B030D-6E8A-4147-A177-3AD203B41FA5}">
                      <a16:colId xmlns:a16="http://schemas.microsoft.com/office/drawing/2014/main" val="1318027162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77452217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2052613600"/>
                    </a:ext>
                  </a:extLst>
                </a:gridCol>
              </a:tblGrid>
              <a:tr h="27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BM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68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액션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0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2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4.4(4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51086"/>
                  </a:ext>
                </a:extLst>
              </a:tr>
            </a:tbl>
          </a:graphicData>
        </a:graphic>
      </p:graphicFrame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내용 개체 틀 25"/>
          <p:cNvSpPr>
            <a:spLocks noGrp="1"/>
          </p:cNvSpPr>
          <p:nvPr>
            <p:ph idx="1"/>
          </p:nvPr>
        </p:nvSpPr>
        <p:spPr>
          <a:xfrm>
            <a:off x="5816599" y="2249407"/>
            <a:ext cx="6177676" cy="1288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간단한 조작으로 몬스터의 패턴에 맞춰 방어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공격 하며 진행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재화를 모으고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캐릭터를 성장 시키는 것과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몬스터의 </a:t>
            </a:r>
            <a:r>
              <a:rPr lang="ko-KR" altLang="en-US" sz="1400" dirty="0">
                <a:solidFill>
                  <a:schemeClr val="tx1"/>
                </a:solidFill>
              </a:rPr>
              <a:t>패턴을 파악 하고 타이밍을 학습 하여 더 높은 스테이지를 </a:t>
            </a:r>
            <a:r>
              <a:rPr lang="ko-KR" altLang="en-US" sz="1400" dirty="0" err="1">
                <a:solidFill>
                  <a:schemeClr val="tx1"/>
                </a:solidFill>
              </a:rPr>
              <a:t>클리어</a:t>
            </a:r>
            <a:r>
              <a:rPr lang="ko-KR" altLang="en-US" sz="1400" dirty="0">
                <a:solidFill>
                  <a:schemeClr val="tx1"/>
                </a:solidFill>
              </a:rPr>
              <a:t> 하는 것이 목표인 게임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4" y="918251"/>
            <a:ext cx="5384772" cy="2619467"/>
          </a:xfrm>
          <a:prstGeom prst="rect">
            <a:avLst/>
          </a:prstGeom>
        </p:spPr>
      </p:pic>
      <p:sp>
        <p:nvSpPr>
          <p:cNvPr id="27" name="내용 개체 틀 1"/>
          <p:cNvSpPr txBox="1">
            <a:spLocks/>
          </p:cNvSpPr>
          <p:nvPr/>
        </p:nvSpPr>
        <p:spPr>
          <a:xfrm>
            <a:off x="192304" y="502406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게임 소개</a:t>
            </a:r>
            <a:endParaRPr lang="en-US" altLang="ko-KR" b="1" dirty="0"/>
          </a:p>
        </p:txBody>
      </p:sp>
      <p:sp>
        <p:nvSpPr>
          <p:cNvPr id="30" name="내용 개체 틀 25"/>
          <p:cNvSpPr txBox="1">
            <a:spLocks/>
          </p:cNvSpPr>
          <p:nvPr/>
        </p:nvSpPr>
        <p:spPr>
          <a:xfrm>
            <a:off x="8880036" y="4077177"/>
            <a:ext cx="3286005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내용 개체 틀 25"/>
          <p:cNvSpPr txBox="1">
            <a:spLocks/>
          </p:cNvSpPr>
          <p:nvPr/>
        </p:nvSpPr>
        <p:spPr>
          <a:xfrm>
            <a:off x="192304" y="3761676"/>
            <a:ext cx="3409753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플레이 규칙 설명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내용 개체 틀 25"/>
          <p:cNvSpPr txBox="1">
            <a:spLocks/>
          </p:cNvSpPr>
          <p:nvPr/>
        </p:nvSpPr>
        <p:spPr>
          <a:xfrm>
            <a:off x="5816599" y="4069842"/>
            <a:ext cx="6177675" cy="25980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지속적으로 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감소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14375" lvl="1" indent="-257175">
              <a:buFont typeface="+mj-ea"/>
              <a:buAutoNum type="circleNumDbPlain"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높은 스테이지 일 수록 감소폭 증가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규칙적으로 플레이어 앞으로 몬스터 배치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14375" lvl="1" indent="-257175"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몬스터가 한 마리 이상 일 때 플레이어 캐릭터 앞에 줄 세워 배치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14375" lvl="1" indent="-257175"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위치와 공격 유형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근접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투사체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관계 없이 플레이어에게 공격 가능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몬스터 사망 시 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증가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4" y="4077177"/>
            <a:ext cx="5384773" cy="259071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5" t="833" r="17777" b="21771"/>
          <a:stretch/>
        </p:blipFill>
        <p:spPr>
          <a:xfrm>
            <a:off x="2000250" y="4098925"/>
            <a:ext cx="2614612" cy="2005097"/>
          </a:xfrm>
          <a:prstGeom prst="rect">
            <a:avLst/>
          </a:prstGeom>
        </p:spPr>
      </p:pic>
      <p:sp>
        <p:nvSpPr>
          <p:cNvPr id="69" name="내용 개체 틀 25"/>
          <p:cNvSpPr txBox="1">
            <a:spLocks/>
          </p:cNvSpPr>
          <p:nvPr/>
        </p:nvSpPr>
        <p:spPr>
          <a:xfrm>
            <a:off x="1914622" y="5162550"/>
            <a:ext cx="1962053" cy="1125446"/>
          </a:xfrm>
          <a:prstGeom prst="rect">
            <a:avLst/>
          </a:prstGeom>
          <a:solidFill>
            <a:srgbClr val="D31B1F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0" name="내용 개체 틀 25"/>
          <p:cNvSpPr txBox="1">
            <a:spLocks/>
          </p:cNvSpPr>
          <p:nvPr/>
        </p:nvSpPr>
        <p:spPr>
          <a:xfrm>
            <a:off x="1414703" y="4094208"/>
            <a:ext cx="3023947" cy="504477"/>
          </a:xfrm>
          <a:prstGeom prst="rect">
            <a:avLst/>
          </a:prstGeom>
          <a:solidFill>
            <a:srgbClr val="D31B1F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71" name="꺾인 연결선 70"/>
          <p:cNvCxnSpPr>
            <a:stCxn id="70" idx="3"/>
          </p:cNvCxnSpPr>
          <p:nvPr/>
        </p:nvCxnSpPr>
        <p:spPr>
          <a:xfrm>
            <a:off x="4438650" y="4346447"/>
            <a:ext cx="1365249" cy="5710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69" idx="3"/>
          </p:cNvCxnSpPr>
          <p:nvPr/>
        </p:nvCxnSpPr>
        <p:spPr>
          <a:xfrm flipV="1">
            <a:off x="3876675" y="5218060"/>
            <a:ext cx="1927224" cy="50721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제목 2"/>
          <p:cNvSpPr txBox="1">
            <a:spLocks/>
          </p:cNvSpPr>
          <p:nvPr/>
        </p:nvSpPr>
        <p:spPr>
          <a:xfrm>
            <a:off x="4015726" y="0"/>
            <a:ext cx="8176274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19729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" y="961733"/>
            <a:ext cx="4937453" cy="2401865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5853" y="534070"/>
            <a:ext cx="7787171" cy="494162"/>
          </a:xfrm>
        </p:spPr>
        <p:txBody>
          <a:bodyPr/>
          <a:lstStyle/>
          <a:p>
            <a:r>
              <a:rPr lang="ko-KR" altLang="en-US" b="1" dirty="0"/>
              <a:t>플레이 화면 정보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4498358" y="961733"/>
            <a:ext cx="666456" cy="2822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0363" y="1014840"/>
            <a:ext cx="2688431" cy="2745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73619" y="1367909"/>
            <a:ext cx="1055807" cy="317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863238" y="2018149"/>
            <a:ext cx="791340" cy="3582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5853" y="961733"/>
            <a:ext cx="339927" cy="37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5853" y="2656216"/>
            <a:ext cx="4312505" cy="70738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98358" y="1943100"/>
            <a:ext cx="624948" cy="142049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0" idx="6"/>
            <a:endCxn id="22" idx="1"/>
          </p:cNvCxnSpPr>
          <p:nvPr/>
        </p:nvCxnSpPr>
        <p:spPr>
          <a:xfrm>
            <a:off x="5164814" y="1102852"/>
            <a:ext cx="810114" cy="1783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974928" y="998406"/>
            <a:ext cx="5989909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획득한 재화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종료 시 획득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캐릭터 업그레이드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무기 구매 등에 사용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74926" y="1869035"/>
            <a:ext cx="5989912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캐릭터 </a:t>
            </a:r>
            <a:r>
              <a:rPr lang="en-US" altLang="ko-KR" sz="1400" b="1" dirty="0">
                <a:solidFill>
                  <a:schemeClr val="tx1"/>
                </a:solidFill>
              </a:rPr>
              <a:t>HP.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7454" y="3600804"/>
            <a:ext cx="2102396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몬스터 </a:t>
            </a:r>
            <a:r>
              <a:rPr lang="en-US" altLang="ko-KR" sz="1400" b="1" dirty="0">
                <a:solidFill>
                  <a:schemeClr val="tx1"/>
                </a:solidFill>
              </a:rPr>
              <a:t>HP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87454" y="4681315"/>
            <a:ext cx="487692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일시 정지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게임 진행을 멈추고 </a:t>
            </a:r>
            <a:r>
              <a:rPr lang="en-US" altLang="ko-KR" sz="1400" b="1" dirty="0">
                <a:solidFill>
                  <a:schemeClr val="tx1"/>
                </a:solidFill>
              </a:rPr>
              <a:t>UI </a:t>
            </a:r>
            <a:r>
              <a:rPr lang="ko-KR" altLang="en-US" sz="1400" b="1" dirty="0">
                <a:solidFill>
                  <a:schemeClr val="tx1"/>
                </a:solidFill>
              </a:rPr>
              <a:t>출력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74926" y="3591279"/>
            <a:ext cx="598991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전체 킬 수</a:t>
            </a:r>
          </a:p>
        </p:txBody>
      </p:sp>
      <p:cxnSp>
        <p:nvCxnSpPr>
          <p:cNvPr id="27" name="꺾인 연결선 26"/>
          <p:cNvCxnSpPr>
            <a:stCxn id="14" idx="4"/>
            <a:endCxn id="25" idx="1"/>
          </p:cNvCxnSpPr>
          <p:nvPr/>
        </p:nvCxnSpPr>
        <p:spPr>
          <a:xfrm rot="16200000" flipH="1">
            <a:off x="-1242510" y="2934148"/>
            <a:ext cx="3628291" cy="4316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3" idx="2"/>
            <a:endCxn id="24" idx="1"/>
          </p:cNvCxnSpPr>
          <p:nvPr/>
        </p:nvCxnSpPr>
        <p:spPr>
          <a:xfrm rot="10800000" flipV="1">
            <a:off x="787454" y="2197280"/>
            <a:ext cx="1075784" cy="1686322"/>
          </a:xfrm>
          <a:prstGeom prst="bentConnector3">
            <a:avLst>
              <a:gd name="adj1" fmla="val 12125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4" t="10749" r="12516" b="11505"/>
          <a:stretch/>
        </p:blipFill>
        <p:spPr>
          <a:xfrm>
            <a:off x="787454" y="5243918"/>
            <a:ext cx="2369814" cy="1240322"/>
          </a:xfrm>
          <a:prstGeom prst="rect">
            <a:avLst/>
          </a:prstGeom>
        </p:spPr>
      </p:pic>
      <p:cxnSp>
        <p:nvCxnSpPr>
          <p:cNvPr id="38" name="꺾인 연결선 37"/>
          <p:cNvCxnSpPr>
            <a:stCxn id="11" idx="5"/>
            <a:endCxn id="23" idx="1"/>
          </p:cNvCxnSpPr>
          <p:nvPr/>
        </p:nvCxnSpPr>
        <p:spPr>
          <a:xfrm rot="16200000" flipH="1">
            <a:off x="4338660" y="515567"/>
            <a:ext cx="902688" cy="236984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2" idx="5"/>
            <a:endCxn id="26" idx="1"/>
          </p:cNvCxnSpPr>
          <p:nvPr/>
        </p:nvCxnSpPr>
        <p:spPr>
          <a:xfrm rot="16200000" flipH="1">
            <a:off x="3407377" y="1306527"/>
            <a:ext cx="2234979" cy="290011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87453" y="4162912"/>
            <a:ext cx="2102397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100%</a:t>
            </a:r>
            <a:r>
              <a:rPr lang="ko-KR" altLang="en-US" sz="1400" dirty="0">
                <a:solidFill>
                  <a:schemeClr val="tx1"/>
                </a:solidFill>
              </a:rPr>
              <a:t>를 기준으로 출력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463035" y="5243918"/>
            <a:ext cx="2201340" cy="4833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게임 재 시작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463035" y="6000937"/>
            <a:ext cx="2201340" cy="4833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홈 화면으로 돌아감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974925" y="4148767"/>
            <a:ext cx="5989912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스테이지 진행 정도</a:t>
            </a:r>
            <a:r>
              <a:rPr lang="en-US" altLang="ko-KR" sz="1400" dirty="0">
                <a:solidFill>
                  <a:schemeClr val="tx1"/>
                </a:solidFill>
              </a:rPr>
              <a:t>. 25</a:t>
            </a:r>
            <a:r>
              <a:rPr lang="ko-KR" altLang="en-US" sz="1400" dirty="0">
                <a:solidFill>
                  <a:schemeClr val="tx1"/>
                </a:solidFill>
              </a:rPr>
              <a:t>킬 단위로 스테이지가 바뀜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368933" y="5727221"/>
            <a:ext cx="1055807" cy="317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70" idx="6"/>
            <a:endCxn id="50" idx="1"/>
          </p:cNvCxnSpPr>
          <p:nvPr/>
        </p:nvCxnSpPr>
        <p:spPr>
          <a:xfrm flipV="1">
            <a:off x="2424740" y="5485570"/>
            <a:ext cx="1038295" cy="4005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77" idx="6"/>
            <a:endCxn id="51" idx="1"/>
          </p:cNvCxnSpPr>
          <p:nvPr/>
        </p:nvCxnSpPr>
        <p:spPr>
          <a:xfrm>
            <a:off x="2497874" y="6187027"/>
            <a:ext cx="965161" cy="5556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1442067" y="6028168"/>
            <a:ext cx="1055807" cy="317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974927" y="2434630"/>
            <a:ext cx="5989910" cy="10229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지속 </a:t>
            </a:r>
            <a:r>
              <a:rPr lang="ko-KR" altLang="en-US" sz="1400" b="1" dirty="0" err="1">
                <a:solidFill>
                  <a:srgbClr val="FF0000"/>
                </a:solidFill>
              </a:rPr>
              <a:t>데미지를</a:t>
            </a:r>
            <a:r>
              <a:rPr lang="ko-KR" altLang="en-US" sz="1400" b="1" dirty="0">
                <a:solidFill>
                  <a:srgbClr val="FF0000"/>
                </a:solidFill>
              </a:rPr>
              <a:t> 받으며 스테이지 수준이 올라 갈 수록 </a:t>
            </a:r>
            <a:r>
              <a:rPr lang="ko-KR" altLang="en-US" sz="1400" b="1" dirty="0" err="1">
                <a:solidFill>
                  <a:srgbClr val="FF0000"/>
                </a:solidFill>
              </a:rPr>
              <a:t>데미지</a:t>
            </a:r>
            <a:r>
              <a:rPr lang="ko-KR" altLang="en-US" sz="1400" b="1" dirty="0">
                <a:solidFill>
                  <a:srgbClr val="FF0000"/>
                </a:solidFill>
              </a:rPr>
              <a:t> 증가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몬스터에게</a:t>
            </a:r>
            <a:r>
              <a:rPr lang="ko-KR" altLang="en-US" sz="1400" dirty="0">
                <a:solidFill>
                  <a:schemeClr val="tx1"/>
                </a:solidFill>
              </a:rPr>
              <a:t> 피격 시 </a:t>
            </a:r>
            <a:r>
              <a:rPr lang="ko-KR" altLang="en-US" sz="1400" dirty="0" err="1">
                <a:solidFill>
                  <a:schemeClr val="tx1"/>
                </a:solidFill>
              </a:rPr>
              <a:t>데미지</a:t>
            </a:r>
            <a:r>
              <a:rPr lang="ko-KR" altLang="en-US" sz="1400" dirty="0">
                <a:solidFill>
                  <a:schemeClr val="tx1"/>
                </a:solidFill>
              </a:rPr>
              <a:t> 만큼 깎임</a:t>
            </a:r>
            <a:r>
              <a:rPr lang="en-US" altLang="ko-KR" sz="1400" dirty="0">
                <a:solidFill>
                  <a:schemeClr val="tx1"/>
                </a:solidFill>
              </a:rPr>
              <a:t>, 0</a:t>
            </a:r>
            <a:r>
              <a:rPr lang="ko-KR" altLang="en-US" sz="1400" dirty="0">
                <a:solidFill>
                  <a:schemeClr val="tx1"/>
                </a:solidFill>
              </a:rPr>
              <a:t>이 되면 게임 종료</a:t>
            </a:r>
          </a:p>
        </p:txBody>
      </p:sp>
      <p:sp>
        <p:nvSpPr>
          <p:cNvPr id="89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24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그룹 2058"/>
          <p:cNvGrpSpPr/>
          <p:nvPr/>
        </p:nvGrpSpPr>
        <p:grpSpPr>
          <a:xfrm>
            <a:off x="234484" y="1704672"/>
            <a:ext cx="3799493" cy="2375371"/>
            <a:chOff x="187658" y="935003"/>
            <a:chExt cx="3799493" cy="2375371"/>
          </a:xfrm>
        </p:grpSpPr>
        <p:pic>
          <p:nvPicPr>
            <p:cNvPr id="7" name="Picture 2" descr="Image result for devil eater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58" y="935003"/>
              <a:ext cx="3799492" cy="237537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216233" y="2527599"/>
              <a:ext cx="649422" cy="7446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442007" y="2742437"/>
              <a:ext cx="545143" cy="5618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371297" y="2200077"/>
              <a:ext cx="615854" cy="55734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559538" y="1830569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 </a:t>
            </a:r>
            <a:r>
              <a:rPr lang="ko-KR" altLang="en-US" sz="1400" dirty="0">
                <a:solidFill>
                  <a:schemeClr val="tx1"/>
                </a:solidFill>
              </a:rPr>
              <a:t>최대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</a:rPr>
              <a:t>(+9</a:t>
            </a:r>
            <a:r>
              <a:rPr lang="ko-KR" altLang="en-US" sz="1400" dirty="0">
                <a:solidFill>
                  <a:schemeClr val="tx1"/>
                </a:solidFill>
              </a:rPr>
              <a:t>번의 충전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저장 가능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5852" y="546111"/>
            <a:ext cx="7787171" cy="494162"/>
          </a:xfrm>
        </p:spPr>
        <p:txBody>
          <a:bodyPr/>
          <a:lstStyle/>
          <a:p>
            <a:r>
              <a:rPr lang="ko-KR" altLang="en-US" b="1" dirty="0"/>
              <a:t>플레이 화면 조작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559537" y="3506006"/>
            <a:ext cx="7450156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가장 앞에 있는 적을 공격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공격을 홀드</a:t>
            </a:r>
            <a:r>
              <a:rPr lang="en-US" altLang="ko-KR" sz="1400" b="1" dirty="0">
                <a:solidFill>
                  <a:schemeClr val="tx1"/>
                </a:solidFill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</a:rPr>
              <a:t>터치 후 떼지 않음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 하면 계속 공격 한다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59537" y="940078"/>
            <a:ext cx="742315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공격 시 게이지가 충전 되고 </a:t>
            </a:r>
            <a:r>
              <a:rPr lang="en-US" altLang="ko-KR" sz="1400" b="1" dirty="0">
                <a:solidFill>
                  <a:schemeClr val="tx1"/>
                </a:solidFill>
              </a:rPr>
              <a:t>10</a:t>
            </a:r>
            <a:r>
              <a:rPr lang="ko-KR" altLang="en-US" sz="1400" b="1" dirty="0">
                <a:solidFill>
                  <a:schemeClr val="tx1"/>
                </a:solidFill>
              </a:rPr>
              <a:t>번 충전 시 한 번의 스킬을 사용 할 수 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" name="꺾인 연결선 25"/>
          <p:cNvCxnSpPr>
            <a:stCxn id="22" idx="0"/>
            <a:endCxn id="25" idx="1"/>
          </p:cNvCxnSpPr>
          <p:nvPr/>
        </p:nvCxnSpPr>
        <p:spPr>
          <a:xfrm rot="5400000" flipH="1" flipV="1">
            <a:off x="3269358" y="1679568"/>
            <a:ext cx="1746870" cy="83348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1" idx="6"/>
            <a:endCxn id="24" idx="1"/>
          </p:cNvCxnSpPr>
          <p:nvPr/>
        </p:nvCxnSpPr>
        <p:spPr>
          <a:xfrm flipV="1">
            <a:off x="4033976" y="3788804"/>
            <a:ext cx="525561" cy="424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559538" y="2168479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(3)</a:t>
            </a:r>
            <a:r>
              <a:rPr lang="ko-KR" altLang="en-US" sz="1400" dirty="0">
                <a:solidFill>
                  <a:schemeClr val="tx1"/>
                </a:solidFill>
              </a:rPr>
              <a:t>무기나 캐릭터 </a:t>
            </a:r>
            <a:r>
              <a:rPr lang="ko-KR" altLang="en-US" sz="1400" b="1" dirty="0">
                <a:solidFill>
                  <a:srgbClr val="FF0000"/>
                </a:solidFill>
              </a:rPr>
              <a:t>업그레이드로</a:t>
            </a:r>
            <a:r>
              <a:rPr lang="ko-KR" altLang="en-US" sz="1400" dirty="0">
                <a:solidFill>
                  <a:schemeClr val="tx1"/>
                </a:solidFill>
              </a:rPr>
              <a:t> 충전 회수를 낮추거나 </a:t>
            </a:r>
            <a:r>
              <a:rPr lang="ko-KR" altLang="en-US" sz="1400" dirty="0" err="1">
                <a:solidFill>
                  <a:schemeClr val="tx1"/>
                </a:solidFill>
              </a:rPr>
              <a:t>데미지를</a:t>
            </a:r>
            <a:r>
              <a:rPr lang="ko-KR" altLang="en-US" sz="1400" dirty="0">
                <a:solidFill>
                  <a:schemeClr val="tx1"/>
                </a:solidFill>
              </a:rPr>
              <a:t> 상승 가능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59537" y="1492304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사용 시 장총으로 총을 쏘는 모션을 취하고 모션 동안 </a:t>
            </a:r>
            <a:r>
              <a:rPr lang="ko-KR" altLang="en-US" sz="1400" b="1" dirty="0">
                <a:solidFill>
                  <a:srgbClr val="FF0000"/>
                </a:solidFill>
              </a:rPr>
              <a:t>무적 상태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9537" y="4070728"/>
            <a:ext cx="7450155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공격 속도와 공격력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치명타 확률 등 </a:t>
            </a:r>
            <a:r>
              <a:rPr lang="ko-KR" altLang="en-US" sz="1400" b="1" dirty="0">
                <a:solidFill>
                  <a:srgbClr val="FF0000"/>
                </a:solidFill>
              </a:rPr>
              <a:t>능력치 영향을 받는다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9537" y="4405188"/>
            <a:ext cx="7450155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</a:t>
            </a:r>
            <a:r>
              <a:rPr lang="ko-KR" altLang="en-US" sz="1400" dirty="0">
                <a:solidFill>
                  <a:schemeClr val="tx1"/>
                </a:solidFill>
              </a:rPr>
              <a:t> 해당 상태에서 피격 시 </a:t>
            </a:r>
            <a:r>
              <a:rPr lang="ko-KR" altLang="en-US" sz="1400" b="1" dirty="0">
                <a:solidFill>
                  <a:srgbClr val="FF0000"/>
                </a:solidFill>
              </a:rPr>
              <a:t>공격 할 수 없는 상태가 된다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59536" y="5067128"/>
            <a:ext cx="742315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방어 상태가 된다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방어를 </a:t>
            </a:r>
            <a:r>
              <a:rPr lang="ko-KR" altLang="en-US" sz="1400" b="1" dirty="0" err="1">
                <a:solidFill>
                  <a:schemeClr val="tx1"/>
                </a:solidFill>
              </a:rPr>
              <a:t>홀드하면</a:t>
            </a:r>
            <a:r>
              <a:rPr lang="ko-KR" altLang="en-US" sz="1400" b="1" dirty="0">
                <a:solidFill>
                  <a:schemeClr val="tx1"/>
                </a:solidFill>
              </a:rPr>
              <a:t> 계속 방어 모션을 취한다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9536" y="5634788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방어 상태에서 </a:t>
            </a:r>
            <a:r>
              <a:rPr lang="ko-KR" altLang="en-US" sz="1400" b="1" dirty="0">
                <a:solidFill>
                  <a:srgbClr val="FF0000"/>
                </a:solidFill>
              </a:rPr>
              <a:t>피격 시 감소한 </a:t>
            </a:r>
            <a:r>
              <a:rPr lang="ko-KR" altLang="en-US" sz="1400" b="1" dirty="0" err="1">
                <a:solidFill>
                  <a:srgbClr val="FF0000"/>
                </a:solidFill>
              </a:rPr>
              <a:t>데미지</a:t>
            </a:r>
            <a:r>
              <a:rPr lang="ko-KR" altLang="en-US" sz="1400" dirty="0" err="1">
                <a:solidFill>
                  <a:schemeClr val="tx1"/>
                </a:solidFill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</a:rPr>
              <a:t> 받는다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59536" y="5978664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</a:t>
            </a:r>
            <a:r>
              <a:rPr lang="ko-KR" altLang="en-US" sz="1400" dirty="0">
                <a:solidFill>
                  <a:schemeClr val="tx1"/>
                </a:solidFill>
              </a:rPr>
              <a:t>몬스터의 공격 </a:t>
            </a:r>
            <a:r>
              <a:rPr lang="ko-KR" altLang="en-US" sz="1400" b="1" dirty="0">
                <a:solidFill>
                  <a:srgbClr val="FF0000"/>
                </a:solidFill>
              </a:rPr>
              <a:t>타이밍에 맞춰 방어 시 </a:t>
            </a:r>
            <a:r>
              <a:rPr lang="en-US" altLang="ko-KR" sz="1400" b="1" dirty="0">
                <a:solidFill>
                  <a:srgbClr val="FF0000"/>
                </a:solidFill>
              </a:rPr>
              <a:t>‘</a:t>
            </a:r>
            <a:r>
              <a:rPr lang="ko-KR" altLang="en-US" sz="1400" b="1" dirty="0">
                <a:solidFill>
                  <a:srgbClr val="FF0000"/>
                </a:solidFill>
              </a:rPr>
              <a:t>긴급 방어</a:t>
            </a:r>
            <a:r>
              <a:rPr lang="en-US" altLang="ko-KR" sz="1400" b="1" dirty="0">
                <a:solidFill>
                  <a:srgbClr val="FF0000"/>
                </a:solidFill>
              </a:rPr>
              <a:t>’ </a:t>
            </a:r>
            <a:r>
              <a:rPr lang="ko-KR" altLang="en-US" sz="1400" b="1" dirty="0">
                <a:solidFill>
                  <a:srgbClr val="FF0000"/>
                </a:solidFill>
              </a:rPr>
              <a:t>가 적용</a:t>
            </a:r>
            <a:r>
              <a:rPr lang="ko-KR" altLang="en-US" sz="1400" dirty="0">
                <a:solidFill>
                  <a:schemeClr val="tx1"/>
                </a:solidFill>
              </a:rPr>
              <a:t>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53866" b="23270"/>
          <a:stretch/>
        </p:blipFill>
        <p:spPr>
          <a:xfrm>
            <a:off x="4539287" y="2555551"/>
            <a:ext cx="762301" cy="56984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5301588" y="2541913"/>
            <a:ext cx="6609961" cy="29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충전 회수 만큼 불이 켜지고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모두 차면 스킬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번 발이 저장되어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위쪽에 총알 모양에 불이 들어오는 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55" name="꺾인 연결선 54"/>
          <p:cNvCxnSpPr>
            <a:stCxn id="22" idx="0"/>
            <a:endCxn id="53" idx="1"/>
          </p:cNvCxnSpPr>
          <p:nvPr/>
        </p:nvCxnSpPr>
        <p:spPr>
          <a:xfrm rot="5400000" flipH="1" flipV="1">
            <a:off x="4068031" y="2498491"/>
            <a:ext cx="129274" cy="8132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5" idx="4"/>
            <a:endCxn id="23" idx="1"/>
          </p:cNvCxnSpPr>
          <p:nvPr/>
        </p:nvCxnSpPr>
        <p:spPr>
          <a:xfrm rot="16200000" flipH="1">
            <a:off x="1919662" y="2710051"/>
            <a:ext cx="1307983" cy="39717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01B759-1C5E-4EC6-9168-EF0ED9C4D0AA}"/>
              </a:ext>
            </a:extLst>
          </p:cNvPr>
          <p:cNvSpPr/>
          <p:nvPr/>
        </p:nvSpPr>
        <p:spPr>
          <a:xfrm>
            <a:off x="4559535" y="6318082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(3)</a:t>
            </a:r>
            <a:r>
              <a:rPr lang="ko-KR" altLang="en-US" sz="1400" dirty="0">
                <a:solidFill>
                  <a:schemeClr val="tx1"/>
                </a:solidFill>
              </a:rPr>
              <a:t>긴급 방어 시 </a:t>
            </a:r>
            <a:r>
              <a:rPr lang="ko-KR" altLang="en-US" sz="1400" b="1" dirty="0">
                <a:solidFill>
                  <a:srgbClr val="FF0000"/>
                </a:solidFill>
              </a:rPr>
              <a:t>반격을 사용하고</a:t>
            </a:r>
            <a:r>
              <a:rPr lang="en-US" altLang="ko-KR" sz="1400" b="1" dirty="0">
                <a:solidFill>
                  <a:srgbClr val="FF0000"/>
                </a:solidFill>
              </a:rPr>
              <a:t>, 3</a:t>
            </a:r>
            <a:r>
              <a:rPr lang="ko-KR" altLang="en-US" sz="1400" b="1" dirty="0">
                <a:solidFill>
                  <a:srgbClr val="FF0000"/>
                </a:solidFill>
              </a:rPr>
              <a:t>번 연속 사용 시 데미지가 증가</a:t>
            </a:r>
            <a:r>
              <a:rPr lang="ko-KR" altLang="en-US" sz="1400" dirty="0">
                <a:solidFill>
                  <a:schemeClr val="tx1"/>
                </a:solidFill>
              </a:rPr>
              <a:t>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5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2779005" y="941445"/>
            <a:ext cx="9211924" cy="1822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79005" y="2846853"/>
            <a:ext cx="9211924" cy="1836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1936" y="542585"/>
            <a:ext cx="7787171" cy="494162"/>
          </a:xfrm>
        </p:spPr>
        <p:txBody>
          <a:bodyPr/>
          <a:lstStyle/>
          <a:p>
            <a:r>
              <a:rPr lang="ko-KR" altLang="en-US" b="1" dirty="0"/>
              <a:t>전투 시스템</a:t>
            </a:r>
            <a:r>
              <a:rPr lang="en-US" altLang="ko-KR" b="1" dirty="0"/>
              <a:t>. </a:t>
            </a:r>
            <a:r>
              <a:rPr lang="ko-KR" altLang="en-US" b="1" dirty="0"/>
              <a:t>스킬과 공격 메커니즘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2999226" y="1025405"/>
            <a:ext cx="2454458" cy="1341302"/>
          </a:xfrm>
          <a:prstGeom prst="rect">
            <a:avLst/>
          </a:prstGeom>
        </p:spPr>
      </p:pic>
      <p:pic>
        <p:nvPicPr>
          <p:cNvPr id="14" name="Picture 2" descr="Image result for devil eater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5" y="941445"/>
            <a:ext cx="2404575" cy="150329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꺾인 연결선 14"/>
          <p:cNvCxnSpPr>
            <a:stCxn id="16" idx="4"/>
            <a:endCxn id="12" idx="1"/>
          </p:cNvCxnSpPr>
          <p:nvPr/>
        </p:nvCxnSpPr>
        <p:spPr>
          <a:xfrm rot="16200000" flipH="1">
            <a:off x="2367026" y="2549592"/>
            <a:ext cx="729530" cy="53486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302270" y="2142099"/>
            <a:ext cx="324173" cy="310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972462" y="4315200"/>
            <a:ext cx="2466098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캐릭터 맨 앞의 몬스터만 공격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15470"/>
          <a:stretch/>
        </p:blipFill>
        <p:spPr>
          <a:xfrm>
            <a:off x="2984100" y="2932502"/>
            <a:ext cx="2454459" cy="13983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2999225" y="2945171"/>
            <a:ext cx="542859" cy="47323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989939" y="2365270"/>
            <a:ext cx="2463746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캐릭터 앞의 모든 몬스터를 공격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292745" y="1767129"/>
            <a:ext cx="324174" cy="2997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9" idx="0"/>
            <a:endCxn id="53" idx="1"/>
          </p:cNvCxnSpPr>
          <p:nvPr/>
        </p:nvCxnSpPr>
        <p:spPr>
          <a:xfrm rot="5400000" flipH="1" flipV="1">
            <a:off x="2458073" y="1225978"/>
            <a:ext cx="537910" cy="54439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2999225" y="1025404"/>
            <a:ext cx="449224" cy="40763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8862527" y="2931140"/>
            <a:ext cx="3089893" cy="1752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 시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스킬 게이지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를 충전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회 충전 시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스킬 사용 가능 회수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회 증가</a:t>
            </a:r>
            <a:r>
              <a:rPr lang="en-US" altLang="ko-KR" sz="1200" dirty="0">
                <a:solidFill>
                  <a:schemeClr val="tx1"/>
                </a:solidFill>
              </a:rPr>
              <a:t>. ‘</a:t>
            </a:r>
            <a:r>
              <a:rPr lang="ko-KR" altLang="en-US" sz="1200" dirty="0">
                <a:solidFill>
                  <a:schemeClr val="tx1"/>
                </a:solidFill>
              </a:rPr>
              <a:t>스킬 사용 가능 회수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는 최대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회까지 저장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53866" b="23270"/>
          <a:stretch/>
        </p:blipFill>
        <p:spPr>
          <a:xfrm>
            <a:off x="8983717" y="3896909"/>
            <a:ext cx="968253" cy="72379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10646539" y="3902141"/>
            <a:ext cx="728407" cy="660963"/>
          </a:xfrm>
          <a:prstGeom prst="rect">
            <a:avLst/>
          </a:prstGeom>
        </p:spPr>
      </p:pic>
      <p:pic>
        <p:nvPicPr>
          <p:cNvPr id="2068" name="그림 206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41426" r="52505" b="22905"/>
          <a:stretch/>
        </p:blipFill>
        <p:spPr>
          <a:xfrm>
            <a:off x="6012308" y="2940393"/>
            <a:ext cx="2400946" cy="1417764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5621689" y="4314706"/>
            <a:ext cx="3047380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피격 시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짧은 시간 조작 불가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무적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64619" y="2355264"/>
            <a:ext cx="2958544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방어 중인 적을 기절 상태로 만듦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849450" y="1078024"/>
            <a:ext cx="2666275" cy="129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스킬 사용 가능 횟수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 차감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849450" y="2365270"/>
            <a:ext cx="2666275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잠시 동안 무적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65" name="오른쪽 화살표 2064"/>
          <p:cNvSpPr/>
          <p:nvPr/>
        </p:nvSpPr>
        <p:spPr>
          <a:xfrm>
            <a:off x="10030974" y="1517475"/>
            <a:ext cx="615565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39389" b="23270"/>
          <a:stretch/>
        </p:blipFill>
        <p:spPr>
          <a:xfrm>
            <a:off x="10575174" y="1420714"/>
            <a:ext cx="711574" cy="86873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500" t="38028" r="324" b="24876"/>
          <a:stretch/>
        </p:blipFill>
        <p:spPr>
          <a:xfrm>
            <a:off x="8935119" y="1274446"/>
            <a:ext cx="719874" cy="985925"/>
          </a:xfrm>
          <a:prstGeom prst="rect">
            <a:avLst/>
          </a:prstGeom>
        </p:spPr>
      </p:pic>
      <p:sp>
        <p:nvSpPr>
          <p:cNvPr id="75" name="오른쪽 화살표 74"/>
          <p:cNvSpPr/>
          <p:nvPr/>
        </p:nvSpPr>
        <p:spPr>
          <a:xfrm>
            <a:off x="10153839" y="3946970"/>
            <a:ext cx="269588" cy="552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774238" y="4823767"/>
            <a:ext cx="9211924" cy="1836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8" t="53128" r="37881" b="23371"/>
          <a:stretch/>
        </p:blipFill>
        <p:spPr>
          <a:xfrm>
            <a:off x="7273749" y="1044591"/>
            <a:ext cx="1345046" cy="131067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47432" r="52533" b="22573"/>
          <a:stretch/>
        </p:blipFill>
        <p:spPr>
          <a:xfrm>
            <a:off x="5680482" y="1021035"/>
            <a:ext cx="930501" cy="1334229"/>
          </a:xfrm>
          <a:prstGeom prst="rect">
            <a:avLst/>
          </a:prstGeom>
        </p:spPr>
      </p:pic>
      <p:sp>
        <p:nvSpPr>
          <p:cNvPr id="51" name="오른쪽 화살표 50"/>
          <p:cNvSpPr/>
          <p:nvPr/>
        </p:nvSpPr>
        <p:spPr>
          <a:xfrm>
            <a:off x="6610983" y="1315977"/>
            <a:ext cx="642107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81679" y="1990942"/>
            <a:ext cx="337446" cy="3643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52" idx="4"/>
            <a:endCxn id="55" idx="1"/>
          </p:cNvCxnSpPr>
          <p:nvPr/>
        </p:nvCxnSpPr>
        <p:spPr>
          <a:xfrm rot="16200000" flipH="1">
            <a:off x="323212" y="2482454"/>
            <a:ext cx="2776440" cy="252206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2" t="36325" r="45033" b="20583"/>
          <a:stretch/>
        </p:blipFill>
        <p:spPr>
          <a:xfrm>
            <a:off x="5632018" y="4892145"/>
            <a:ext cx="1066800" cy="1365712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4574" r="41617" b="20523"/>
          <a:stretch/>
        </p:blipFill>
        <p:spPr>
          <a:xfrm>
            <a:off x="7098797" y="4898703"/>
            <a:ext cx="2177586" cy="1359153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2972461" y="6257856"/>
            <a:ext cx="2466098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피격 시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ko-KR" altLang="en-US" sz="1200" dirty="0">
                <a:solidFill>
                  <a:schemeClr val="tx1"/>
                </a:solidFill>
              </a:rPr>
              <a:t> 감소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608967" y="6254889"/>
            <a:ext cx="3655802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몬스터의 공격 타이밍에 맞춰 방어하면 반격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오른쪽 화살표 67"/>
          <p:cNvSpPr/>
          <p:nvPr/>
        </p:nvSpPr>
        <p:spPr>
          <a:xfrm>
            <a:off x="6675976" y="5234861"/>
            <a:ext cx="411207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45074" r="51161" b="26058"/>
          <a:stretch/>
        </p:blipFill>
        <p:spPr>
          <a:xfrm>
            <a:off x="2972460" y="4898702"/>
            <a:ext cx="2466099" cy="135618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2972462" y="4898703"/>
            <a:ext cx="367907" cy="466001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1484230" y="4848505"/>
            <a:ext cx="1151500" cy="494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방어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475039" y="2969474"/>
            <a:ext cx="1151500" cy="494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공격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490794" y="922549"/>
            <a:ext cx="1151500" cy="494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스킬</a:t>
            </a:r>
          </a:p>
        </p:txBody>
      </p:sp>
      <p:sp>
        <p:nvSpPr>
          <p:cNvPr id="84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1DE15DDF-A112-401F-84E6-4770FFCD55B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55545"/>
          <a:stretch/>
        </p:blipFill>
        <p:spPr>
          <a:xfrm>
            <a:off x="9458228" y="4906768"/>
            <a:ext cx="1352012" cy="1615994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0991D1E6-8DA3-4507-A80B-E306F4568B80}"/>
              </a:ext>
            </a:extLst>
          </p:cNvPr>
          <p:cNvSpPr/>
          <p:nvPr/>
        </p:nvSpPr>
        <p:spPr>
          <a:xfrm>
            <a:off x="9435176" y="6205080"/>
            <a:ext cx="2517243" cy="355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번 연속 반격 시 데미지 증가</a:t>
            </a:r>
          </a:p>
        </p:txBody>
      </p:sp>
    </p:spTree>
    <p:extLst>
      <p:ext uri="{BB962C8B-B14F-4D97-AF65-F5344CB8AC3E}">
        <p14:creationId xmlns:p14="http://schemas.microsoft.com/office/powerpoint/2010/main" val="145913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02360" y="552354"/>
            <a:ext cx="7787171" cy="494162"/>
          </a:xfrm>
        </p:spPr>
        <p:txBody>
          <a:bodyPr/>
          <a:lstStyle/>
          <a:p>
            <a:r>
              <a:rPr lang="ko-KR" altLang="en-US" b="1" dirty="0"/>
              <a:t>전투 시스템 메커니즘 분석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02360" y="998735"/>
            <a:ext cx="11799140" cy="30393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플레이 종합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53747" y="2567234"/>
            <a:ext cx="1054164" cy="295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공격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59108"/>
              </p:ext>
            </p:extLst>
          </p:nvPr>
        </p:nvGraphicFramePr>
        <p:xfrm>
          <a:off x="208165" y="3799787"/>
          <a:ext cx="647667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335">
                  <a:extLst>
                    <a:ext uri="{9D8B030D-6E8A-4147-A177-3AD203B41FA5}">
                      <a16:colId xmlns:a16="http://schemas.microsoft.com/office/drawing/2014/main" val="2880753165"/>
                    </a:ext>
                  </a:extLst>
                </a:gridCol>
                <a:gridCol w="1190333">
                  <a:extLst>
                    <a:ext uri="{9D8B030D-6E8A-4147-A177-3AD203B41FA5}">
                      <a16:colId xmlns:a16="http://schemas.microsoft.com/office/drawing/2014/main" val="3412874811"/>
                    </a:ext>
                  </a:extLst>
                </a:gridCol>
                <a:gridCol w="1295334">
                  <a:extLst>
                    <a:ext uri="{9D8B030D-6E8A-4147-A177-3AD203B41FA5}">
                      <a16:colId xmlns:a16="http://schemas.microsoft.com/office/drawing/2014/main" val="3364761402"/>
                    </a:ext>
                  </a:extLst>
                </a:gridCol>
                <a:gridCol w="1295334">
                  <a:extLst>
                    <a:ext uri="{9D8B030D-6E8A-4147-A177-3AD203B41FA5}">
                      <a16:colId xmlns:a16="http://schemas.microsoft.com/office/drawing/2014/main" val="3588392840"/>
                    </a:ext>
                  </a:extLst>
                </a:gridCol>
                <a:gridCol w="1295334">
                  <a:extLst>
                    <a:ext uri="{9D8B030D-6E8A-4147-A177-3AD203B41FA5}">
                      <a16:colId xmlns:a16="http://schemas.microsoft.com/office/drawing/2014/main" val="3205922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긴급 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9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적용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6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피격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197176"/>
                  </a:ext>
                </a:extLst>
              </a:tr>
              <a:tr h="125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데미지</a:t>
                      </a:r>
                      <a:r>
                        <a:rPr lang="ko-KR" altLang="en-US" sz="1200" dirty="0"/>
                        <a:t>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데미지</a:t>
                      </a:r>
                      <a:r>
                        <a:rPr lang="ko-KR" altLang="en-US" sz="1200" dirty="0"/>
                        <a:t> 감소 </a:t>
                      </a:r>
                      <a:r>
                        <a:rPr lang="en-US" altLang="ko-KR" sz="1200" dirty="0"/>
                        <a:t>+</a:t>
                      </a:r>
                      <a:r>
                        <a:rPr lang="ko-KR" altLang="en-US" sz="1200" dirty="0"/>
                        <a:t>카운터 어택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 전체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379"/>
                  </a:ext>
                </a:extLst>
              </a:tr>
            </a:tbl>
          </a:graphicData>
        </a:graphic>
      </p:graphicFrame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0" t="43748" r="65806" b="15692"/>
          <a:stretch/>
        </p:blipFill>
        <p:spPr>
          <a:xfrm>
            <a:off x="189911" y="1836476"/>
            <a:ext cx="739138" cy="110705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89911" y="2886899"/>
            <a:ext cx="739138" cy="30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기본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15470"/>
          <a:stretch/>
        </p:blipFill>
        <p:spPr>
          <a:xfrm>
            <a:off x="4908418" y="2162594"/>
            <a:ext cx="1776417" cy="101206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3396321" y="2153383"/>
            <a:ext cx="542859" cy="473239"/>
          </a:xfrm>
          <a:prstGeom prst="rect">
            <a:avLst/>
          </a:prstGeom>
        </p:spPr>
      </p:pic>
      <p:cxnSp>
        <p:nvCxnSpPr>
          <p:cNvPr id="56" name="꺾인 연결선 55"/>
          <p:cNvCxnSpPr>
            <a:stCxn id="46" idx="3"/>
            <a:endCxn id="49" idx="1"/>
          </p:cNvCxnSpPr>
          <p:nvPr/>
        </p:nvCxnSpPr>
        <p:spPr>
          <a:xfrm flipV="1">
            <a:off x="8023672" y="3799787"/>
            <a:ext cx="710034" cy="51024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6" idx="3"/>
            <a:endCxn id="54" idx="1"/>
          </p:cNvCxnSpPr>
          <p:nvPr/>
        </p:nvCxnSpPr>
        <p:spPr>
          <a:xfrm>
            <a:off x="8023672" y="4310031"/>
            <a:ext cx="710034" cy="36223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6" idx="3"/>
            <a:endCxn id="66" idx="1"/>
          </p:cNvCxnSpPr>
          <p:nvPr/>
        </p:nvCxnSpPr>
        <p:spPr>
          <a:xfrm>
            <a:off x="8023672" y="4310031"/>
            <a:ext cx="710034" cy="127675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45" idx="3"/>
            <a:endCxn id="81" idx="1"/>
          </p:cNvCxnSpPr>
          <p:nvPr/>
        </p:nvCxnSpPr>
        <p:spPr>
          <a:xfrm>
            <a:off x="929049" y="2390003"/>
            <a:ext cx="588130" cy="241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8" t="48366" r="51909" b="19787"/>
          <a:stretch/>
        </p:blipFill>
        <p:spPr>
          <a:xfrm>
            <a:off x="1517179" y="1838253"/>
            <a:ext cx="935938" cy="1108328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1502342" y="2890665"/>
            <a:ext cx="936979" cy="30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적 등장</a:t>
            </a:r>
          </a:p>
        </p:txBody>
      </p:sp>
      <p:cxnSp>
        <p:nvCxnSpPr>
          <p:cNvPr id="92" name="꺾인 연결선 91"/>
          <p:cNvCxnSpPr>
            <a:stCxn id="81" idx="3"/>
            <a:endCxn id="51" idx="1"/>
          </p:cNvCxnSpPr>
          <p:nvPr/>
        </p:nvCxnSpPr>
        <p:spPr>
          <a:xfrm flipV="1">
            <a:off x="2453117" y="2390003"/>
            <a:ext cx="943204" cy="241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51" idx="3"/>
            <a:endCxn id="48" idx="1"/>
          </p:cNvCxnSpPr>
          <p:nvPr/>
        </p:nvCxnSpPr>
        <p:spPr>
          <a:xfrm>
            <a:off x="3939180" y="2390003"/>
            <a:ext cx="969238" cy="2786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48" idx="3"/>
            <a:endCxn id="46" idx="1"/>
          </p:cNvCxnSpPr>
          <p:nvPr/>
        </p:nvCxnSpPr>
        <p:spPr>
          <a:xfrm>
            <a:off x="6684835" y="2668629"/>
            <a:ext cx="510161" cy="16414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/>
          <p:cNvGrpSpPr/>
          <p:nvPr/>
        </p:nvGrpSpPr>
        <p:grpSpPr>
          <a:xfrm>
            <a:off x="7175092" y="3891712"/>
            <a:ext cx="848580" cy="1125979"/>
            <a:chOff x="7287180" y="3891712"/>
            <a:chExt cx="848580" cy="1125979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4" t="39276" r="45334" b="26766"/>
            <a:stretch/>
          </p:blipFill>
          <p:spPr>
            <a:xfrm>
              <a:off x="7307084" y="3891712"/>
              <a:ext cx="828676" cy="836638"/>
            </a:xfrm>
            <a:prstGeom prst="rect">
              <a:avLst/>
            </a:prstGeom>
          </p:spPr>
        </p:pic>
        <p:sp>
          <p:nvSpPr>
            <p:cNvPr id="114" name="직사각형 113"/>
            <p:cNvSpPr/>
            <p:nvPr/>
          </p:nvSpPr>
          <p:spPr>
            <a:xfrm>
              <a:off x="7287180" y="4711691"/>
              <a:ext cx="838039" cy="30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공격</a:t>
              </a: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45074" r="51161" b="26058"/>
          <a:stretch/>
        </p:blipFill>
        <p:spPr>
          <a:xfrm>
            <a:off x="10069508" y="2946581"/>
            <a:ext cx="1731831" cy="952390"/>
          </a:xfrm>
          <a:prstGeom prst="rect">
            <a:avLst/>
          </a:prstGeom>
        </p:spPr>
      </p:pic>
      <p:cxnSp>
        <p:nvCxnSpPr>
          <p:cNvPr id="58" name="꺾인 연결선 57"/>
          <p:cNvCxnSpPr>
            <a:stCxn id="54" idx="3"/>
            <a:endCxn id="53" idx="1"/>
          </p:cNvCxnSpPr>
          <p:nvPr/>
        </p:nvCxnSpPr>
        <p:spPr>
          <a:xfrm>
            <a:off x="9234871" y="4672270"/>
            <a:ext cx="843420" cy="1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9" idx="3"/>
            <a:endCxn id="52" idx="1"/>
          </p:cNvCxnSpPr>
          <p:nvPr/>
        </p:nvCxnSpPr>
        <p:spPr>
          <a:xfrm flipV="1">
            <a:off x="9234871" y="3422776"/>
            <a:ext cx="834637" cy="3770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4574" r="41617" b="20523"/>
          <a:stretch/>
        </p:blipFill>
        <p:spPr>
          <a:xfrm>
            <a:off x="10078291" y="4131977"/>
            <a:ext cx="1731831" cy="108093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41426" r="52505" b="22905"/>
          <a:stretch/>
        </p:blipFill>
        <p:spPr>
          <a:xfrm>
            <a:off x="10078291" y="5446729"/>
            <a:ext cx="1731832" cy="1022651"/>
          </a:xfrm>
          <a:prstGeom prst="rect">
            <a:avLst/>
          </a:prstGeom>
        </p:spPr>
      </p:pic>
      <p:grpSp>
        <p:nvGrpSpPr>
          <p:cNvPr id="167" name="그룹 166"/>
          <p:cNvGrpSpPr/>
          <p:nvPr/>
        </p:nvGrpSpPr>
        <p:grpSpPr>
          <a:xfrm>
            <a:off x="8461284" y="3482392"/>
            <a:ext cx="1046008" cy="2726972"/>
            <a:chOff x="8575584" y="3482392"/>
            <a:chExt cx="1046008" cy="2726972"/>
          </a:xfrm>
        </p:grpSpPr>
        <p:grpSp>
          <p:nvGrpSpPr>
            <p:cNvPr id="23" name="그룹 22"/>
            <p:cNvGrpSpPr/>
            <p:nvPr/>
          </p:nvGrpSpPr>
          <p:grpSpPr>
            <a:xfrm>
              <a:off x="8575584" y="3482392"/>
              <a:ext cx="1046008" cy="860583"/>
              <a:chOff x="4404339" y="3184073"/>
              <a:chExt cx="1046008" cy="860583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4404339" y="3749456"/>
                <a:ext cx="1046008" cy="295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방어</a:t>
                </a:r>
              </a:p>
            </p:txBody>
          </p:sp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9694" b="96633" l="1566" r="140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" t="70752" r="87716" b="2879"/>
              <a:stretch/>
            </p:blipFill>
            <p:spPr>
              <a:xfrm>
                <a:off x="4676761" y="3184073"/>
                <a:ext cx="501165" cy="634790"/>
              </a:xfrm>
              <a:prstGeom prst="rect">
                <a:avLst/>
              </a:prstGeom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8575584" y="4354875"/>
              <a:ext cx="1046008" cy="902614"/>
              <a:chOff x="4404339" y="4332392"/>
              <a:chExt cx="1046008" cy="902614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9694" b="96633" l="1566" r="140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" t="70752" r="87716" b="2879"/>
              <a:stretch/>
            </p:blipFill>
            <p:spPr>
              <a:xfrm>
                <a:off x="4676761" y="4332392"/>
                <a:ext cx="501165" cy="634790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4404339" y="4939806"/>
                <a:ext cx="1046008" cy="295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긴급 방어</a:t>
                </a: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575584" y="5269389"/>
              <a:ext cx="1046008" cy="939975"/>
              <a:chOff x="4404339" y="5502831"/>
              <a:chExt cx="1046008" cy="939975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9694" b="96633" l="1566" r="140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" t="70752" r="87716" b="2879"/>
              <a:stretch/>
            </p:blipFill>
            <p:spPr>
              <a:xfrm>
                <a:off x="4676761" y="5502831"/>
                <a:ext cx="501165" cy="634790"/>
              </a:xfrm>
              <a:prstGeom prst="rect">
                <a:avLst/>
              </a:prstGeom>
            </p:spPr>
          </p:pic>
          <p:sp>
            <p:nvSpPr>
              <p:cNvPr id="72" name="직사각형 71"/>
              <p:cNvSpPr/>
              <p:nvPr/>
            </p:nvSpPr>
            <p:spPr>
              <a:xfrm>
                <a:off x="4404339" y="6147606"/>
                <a:ext cx="1046008" cy="295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방어 실패</a:t>
                </a:r>
              </a:p>
            </p:txBody>
          </p:sp>
        </p:grpSp>
      </p:grpSp>
      <p:cxnSp>
        <p:nvCxnSpPr>
          <p:cNvPr id="116" name="꺾인 연결선 115"/>
          <p:cNvCxnSpPr>
            <a:stCxn id="66" idx="3"/>
            <a:endCxn id="65" idx="1"/>
          </p:cNvCxnSpPr>
          <p:nvPr/>
        </p:nvCxnSpPr>
        <p:spPr>
          <a:xfrm>
            <a:off x="9234871" y="5586784"/>
            <a:ext cx="843420" cy="3712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8673373" y="1697718"/>
            <a:ext cx="526152" cy="477435"/>
          </a:xfrm>
          <a:prstGeom prst="rect">
            <a:avLst/>
          </a:prstGeom>
        </p:spPr>
      </p:pic>
      <p:cxnSp>
        <p:nvCxnSpPr>
          <p:cNvPr id="122" name="꺾인 연결선 121"/>
          <p:cNvCxnSpPr>
            <a:stCxn id="48" idx="0"/>
            <a:endCxn id="121" idx="1"/>
          </p:cNvCxnSpPr>
          <p:nvPr/>
        </p:nvCxnSpPr>
        <p:spPr>
          <a:xfrm rot="5400000" flipH="1" flipV="1">
            <a:off x="7121921" y="611142"/>
            <a:ext cx="226158" cy="287674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8135760" y="2162594"/>
            <a:ext cx="1729769" cy="302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스킬 조건 충족 시</a:t>
            </a: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10051512" y="1451440"/>
            <a:ext cx="1787201" cy="976662"/>
          </a:xfrm>
          <a:prstGeom prst="rect">
            <a:avLst/>
          </a:prstGeom>
        </p:spPr>
      </p:pic>
      <p:cxnSp>
        <p:nvCxnSpPr>
          <p:cNvPr id="136" name="꺾인 연결선 135"/>
          <p:cNvCxnSpPr>
            <a:stCxn id="121" idx="3"/>
            <a:endCxn id="135" idx="1"/>
          </p:cNvCxnSpPr>
          <p:nvPr/>
        </p:nvCxnSpPr>
        <p:spPr>
          <a:xfrm>
            <a:off x="9199525" y="1936436"/>
            <a:ext cx="851987" cy="333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7175092" y="2195642"/>
            <a:ext cx="789192" cy="1083472"/>
            <a:chOff x="1834126" y="5348695"/>
            <a:chExt cx="838423" cy="1324369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91" t="47432" r="52533" b="22573"/>
            <a:stretch/>
          </p:blipFill>
          <p:spPr>
            <a:xfrm>
              <a:off x="1834126" y="5348695"/>
              <a:ext cx="816921" cy="1171369"/>
            </a:xfrm>
            <a:prstGeom prst="rect">
              <a:avLst/>
            </a:prstGeom>
          </p:spPr>
        </p:pic>
        <p:sp>
          <p:nvSpPr>
            <p:cNvPr id="74" name="직사각형 73"/>
            <p:cNvSpPr/>
            <p:nvPr/>
          </p:nvSpPr>
          <p:spPr>
            <a:xfrm>
              <a:off x="1834510" y="6367064"/>
              <a:ext cx="838039" cy="30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방어</a:t>
              </a:r>
            </a:p>
          </p:txBody>
        </p:sp>
      </p:grpSp>
      <p:cxnSp>
        <p:nvCxnSpPr>
          <p:cNvPr id="75" name="꺾인 연결선 74"/>
          <p:cNvCxnSpPr>
            <a:stCxn id="48" idx="3"/>
            <a:endCxn id="73" idx="1"/>
          </p:cNvCxnSpPr>
          <p:nvPr/>
        </p:nvCxnSpPr>
        <p:spPr>
          <a:xfrm>
            <a:off x="6684835" y="2668629"/>
            <a:ext cx="490257" cy="616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73" idx="3"/>
            <a:endCxn id="126" idx="2"/>
          </p:cNvCxnSpPr>
          <p:nvPr/>
        </p:nvCxnSpPr>
        <p:spPr>
          <a:xfrm flipV="1">
            <a:off x="7944045" y="2464701"/>
            <a:ext cx="1056600" cy="21009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202360" y="5283010"/>
            <a:ext cx="6482475" cy="1371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적의 패턴을 관찰하고 타이밍에 맞춰 방어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방어를 언제 할지에 대부분 초점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D31B1F"/>
                </a:solidFill>
              </a:rPr>
              <a:t>→ 정확한 타이밍을 요구하는 </a:t>
            </a:r>
            <a:r>
              <a:rPr lang="ko-KR" altLang="en-US" sz="1400" dirty="0">
                <a:solidFill>
                  <a:schemeClr val="tx1"/>
                </a:solidFill>
              </a:rPr>
              <a:t>긴급 방어로 집중 유도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D31B1F"/>
                </a:solidFill>
              </a:rPr>
              <a:t>→ 대신 조작은 단순화</a:t>
            </a:r>
            <a:r>
              <a:rPr lang="en-US" altLang="ko-KR" sz="1400" b="1" dirty="0">
                <a:solidFill>
                  <a:srgbClr val="D31B1F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제한이 있는 스킬을 언제 쓸지 고민 하도록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D31B1F"/>
                </a:solidFill>
              </a:rPr>
              <a:t>→ </a:t>
            </a:r>
            <a:r>
              <a:rPr lang="ko-KR" altLang="en-US" sz="1400" dirty="0">
                <a:solidFill>
                  <a:schemeClr val="tx1"/>
                </a:solidFill>
              </a:rPr>
              <a:t>조작에 대한 판단에 영향을 주는 요소나 </a:t>
            </a:r>
            <a:r>
              <a:rPr lang="ko-KR" altLang="en-US" sz="1400" b="1" dirty="0">
                <a:solidFill>
                  <a:srgbClr val="D31B1F"/>
                </a:solidFill>
              </a:rPr>
              <a:t>조작에 따른 결과가 단순</a:t>
            </a:r>
            <a:r>
              <a:rPr lang="en-US" altLang="ko-KR" sz="1400" b="1" dirty="0">
                <a:solidFill>
                  <a:srgbClr val="D31B1F"/>
                </a:solidFill>
              </a:rPr>
              <a:t>. </a:t>
            </a:r>
            <a:endParaRPr lang="ko-KR" altLang="en-US" sz="1400" dirty="0">
              <a:solidFill>
                <a:srgbClr val="D31B1F"/>
              </a:solidFill>
            </a:endParaRPr>
          </a:p>
        </p:txBody>
      </p:sp>
      <p:sp>
        <p:nvSpPr>
          <p:cNvPr id="200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41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58AAAF91-5731-46FD-A287-ED18AAC59EB4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타 게임 분석</a:t>
            </a:r>
          </a:p>
        </p:txBody>
      </p:sp>
      <p:pic>
        <p:nvPicPr>
          <p:cNvPr id="6" name="Picture 4" descr="https://loadcomplete.com/uploads/1ac6485e-9c04-4e82-9c8b-0d2fdb3535c7.png">
            <a:extLst>
              <a:ext uri="{FF2B5EF4-FFF2-40B4-BE49-F238E27FC236}">
                <a16:creationId xmlns:a16="http://schemas.microsoft.com/office/drawing/2014/main" id="{D7FD1924-0956-4697-A36B-68093C8DF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2">
            <a:extLst>
              <a:ext uri="{FF2B5EF4-FFF2-40B4-BE49-F238E27FC236}">
                <a16:creationId xmlns:a16="http://schemas.microsoft.com/office/drawing/2014/main" id="{7C9D41A2-F261-4CAF-A174-E2680C1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FFCCEC3C-31B6-4078-B9D9-40DC95BED68E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일반 몬스터와 보스 패턴 내용</a:t>
            </a:r>
            <a:r>
              <a:rPr lang="en-US" altLang="ko-KR" b="1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5DB856-0E4C-4321-89EC-33AB95E277FE}"/>
              </a:ext>
            </a:extLst>
          </p:cNvPr>
          <p:cNvGrpSpPr/>
          <p:nvPr/>
        </p:nvGrpSpPr>
        <p:grpSpPr>
          <a:xfrm>
            <a:off x="173652" y="3088842"/>
            <a:ext cx="1313118" cy="1615019"/>
            <a:chOff x="3510467" y="2449795"/>
            <a:chExt cx="1313118" cy="161501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2A018A-5718-4BFC-A602-8FDFF3B96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4" t="39276" r="45334" b="26766"/>
            <a:stretch/>
          </p:blipFill>
          <p:spPr>
            <a:xfrm>
              <a:off x="3510467" y="2449795"/>
              <a:ext cx="1313118" cy="132573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0E9E5B-B7F5-417A-9B85-1661F17212D2}"/>
                </a:ext>
              </a:extLst>
            </p:cNvPr>
            <p:cNvSpPr/>
            <p:nvPr/>
          </p:nvSpPr>
          <p:spPr>
            <a:xfrm>
              <a:off x="3514716" y="3775529"/>
              <a:ext cx="1308869" cy="2892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공격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92861B-5D76-48FB-B6DF-E131F759158A}"/>
              </a:ext>
            </a:extLst>
          </p:cNvPr>
          <p:cNvGrpSpPr/>
          <p:nvPr/>
        </p:nvGrpSpPr>
        <p:grpSpPr>
          <a:xfrm>
            <a:off x="193173" y="4808002"/>
            <a:ext cx="1293597" cy="1892422"/>
            <a:chOff x="7985724" y="1816864"/>
            <a:chExt cx="1293597" cy="18924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6464F0D-216C-43BE-A32E-293D48945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91" t="47432" r="52533" b="22573"/>
            <a:stretch/>
          </p:blipFill>
          <p:spPr>
            <a:xfrm>
              <a:off x="7985724" y="1816864"/>
              <a:ext cx="1293597" cy="161213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9E9EEE-7D8C-4077-BE89-4F5EA689F09C}"/>
                </a:ext>
              </a:extLst>
            </p:cNvPr>
            <p:cNvSpPr/>
            <p:nvPr/>
          </p:nvSpPr>
          <p:spPr>
            <a:xfrm>
              <a:off x="7985724" y="3428479"/>
              <a:ext cx="1293597" cy="2808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방어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574A4D-255A-45E7-B54E-D3E99484CE25}"/>
              </a:ext>
            </a:extLst>
          </p:cNvPr>
          <p:cNvSpPr/>
          <p:nvPr/>
        </p:nvSpPr>
        <p:spPr>
          <a:xfrm>
            <a:off x="192304" y="1037412"/>
            <a:ext cx="11802130" cy="932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각 몬스터는 총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개의 패턴을 사용 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각 패턴은 모션이 다르거나 모션을 공유 하되 재생 속도가 빠른 등의 차이가 있음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→각 패턴 별로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긴급 방어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적용 되는 시기가 다르다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</a:rPr>
              <a:t>각기 다른 타이밍을 학습 하는 것으로 게임 양상을 다양하게 만듦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→또한 동일 패턴이 계속 되는 것이 아니라 각기 다른 타이밍이 섞여 캐릭터를 공격 하기 때문에 </a:t>
            </a:r>
            <a:r>
              <a:rPr lang="ko-KR" altLang="en-US" sz="1200" b="1" dirty="0">
                <a:solidFill>
                  <a:srgbClr val="FF0000"/>
                </a:solidFill>
              </a:rPr>
              <a:t>타이밍 잡는 것이 어렵게 만드는 요소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DE7AD3-7922-4061-9CF2-242322233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183556"/>
              </p:ext>
            </p:extLst>
          </p:nvPr>
        </p:nvGraphicFramePr>
        <p:xfrm>
          <a:off x="192304" y="1970362"/>
          <a:ext cx="68065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739">
                  <a:extLst>
                    <a:ext uri="{9D8B030D-6E8A-4147-A177-3AD203B41FA5}">
                      <a16:colId xmlns:a16="http://schemas.microsoft.com/office/drawing/2014/main" val="282028005"/>
                    </a:ext>
                  </a:extLst>
                </a:gridCol>
                <a:gridCol w="1401457">
                  <a:extLst>
                    <a:ext uri="{9D8B030D-6E8A-4147-A177-3AD203B41FA5}">
                      <a16:colId xmlns:a16="http://schemas.microsoft.com/office/drawing/2014/main" val="3392990665"/>
                    </a:ext>
                  </a:extLst>
                </a:gridCol>
                <a:gridCol w="1401457">
                  <a:extLst>
                    <a:ext uri="{9D8B030D-6E8A-4147-A177-3AD203B41FA5}">
                      <a16:colId xmlns:a16="http://schemas.microsoft.com/office/drawing/2014/main" val="2939185057"/>
                    </a:ext>
                  </a:extLst>
                </a:gridCol>
                <a:gridCol w="1401457">
                  <a:extLst>
                    <a:ext uri="{9D8B030D-6E8A-4147-A177-3AD203B41FA5}">
                      <a16:colId xmlns:a16="http://schemas.microsoft.com/office/drawing/2014/main" val="2700337341"/>
                    </a:ext>
                  </a:extLst>
                </a:gridCol>
                <a:gridCol w="1401457">
                  <a:extLst>
                    <a:ext uri="{9D8B030D-6E8A-4147-A177-3AD203B41FA5}">
                      <a16:colId xmlns:a16="http://schemas.microsoft.com/office/drawing/2014/main" val="1179086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애니메이션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공격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속공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방어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연타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8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재생 속도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빠름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매우 빠름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빠름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42837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DB9C8AC-DF7A-4DD2-80E2-E5993C599312}"/>
              </a:ext>
            </a:extLst>
          </p:cNvPr>
          <p:cNvGrpSpPr/>
          <p:nvPr/>
        </p:nvGrpSpPr>
        <p:grpSpPr>
          <a:xfrm>
            <a:off x="5405669" y="3154473"/>
            <a:ext cx="1989447" cy="1501819"/>
            <a:chOff x="4492102" y="3410619"/>
            <a:chExt cx="1989447" cy="150181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C30338-D9FA-4263-82FB-418063595E32}"/>
                </a:ext>
              </a:extLst>
            </p:cNvPr>
            <p:cNvSpPr/>
            <p:nvPr/>
          </p:nvSpPr>
          <p:spPr>
            <a:xfrm>
              <a:off x="4492102" y="4579793"/>
              <a:ext cx="1989447" cy="332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속공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3634801-A067-4047-AF8B-B1B9D8ACD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1" t="41426" r="52505" b="22905"/>
            <a:stretch/>
          </p:blipFill>
          <p:spPr>
            <a:xfrm>
              <a:off x="4492102" y="3410619"/>
              <a:ext cx="1989447" cy="117477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99A8E8-3193-4123-AFD1-11CA8E157676}"/>
              </a:ext>
            </a:extLst>
          </p:cNvPr>
          <p:cNvGrpSpPr/>
          <p:nvPr/>
        </p:nvGrpSpPr>
        <p:grpSpPr>
          <a:xfrm>
            <a:off x="5412797" y="4784034"/>
            <a:ext cx="3384146" cy="1915350"/>
            <a:chOff x="6877083" y="2981330"/>
            <a:chExt cx="3384146" cy="191535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54DE60-8BA5-47C7-9B8D-AE7461801DCE}"/>
                </a:ext>
              </a:extLst>
            </p:cNvPr>
            <p:cNvSpPr/>
            <p:nvPr/>
          </p:nvSpPr>
          <p:spPr>
            <a:xfrm>
              <a:off x="6877083" y="4589954"/>
              <a:ext cx="3384146" cy="3067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연타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1B783C9-E818-4FBD-B25E-8B8A4D2DD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10" t="40859" r="31909" b="20444"/>
            <a:stretch/>
          </p:blipFill>
          <p:spPr>
            <a:xfrm>
              <a:off x="6877083" y="2981330"/>
              <a:ext cx="1731832" cy="160862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E402ED1-39BC-4B4D-9CEA-9158122A4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35" t="26530" r="37431" b="17358"/>
            <a:stretch/>
          </p:blipFill>
          <p:spPr>
            <a:xfrm>
              <a:off x="9185068" y="3003736"/>
              <a:ext cx="1076161" cy="1612136"/>
            </a:xfrm>
            <a:prstGeom prst="rect">
              <a:avLst/>
            </a:prstGeom>
          </p:spPr>
        </p:pic>
        <p:sp>
          <p:nvSpPr>
            <p:cNvPr id="35" name="오른쪽 화살표 39">
              <a:extLst>
                <a:ext uri="{FF2B5EF4-FFF2-40B4-BE49-F238E27FC236}">
                  <a16:creationId xmlns:a16="http://schemas.microsoft.com/office/drawing/2014/main" id="{BF5FD568-ECE2-4655-B48A-7B8ACC1BF956}"/>
                </a:ext>
              </a:extLst>
            </p:cNvPr>
            <p:cNvSpPr/>
            <p:nvPr/>
          </p:nvSpPr>
          <p:spPr>
            <a:xfrm>
              <a:off x="8608915" y="3475636"/>
              <a:ext cx="576153" cy="76015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7B0A7E-F216-48AD-8A5A-489574E37E67}"/>
              </a:ext>
            </a:extLst>
          </p:cNvPr>
          <p:cNvSpPr/>
          <p:nvPr/>
        </p:nvSpPr>
        <p:spPr>
          <a:xfrm>
            <a:off x="1486770" y="3962967"/>
            <a:ext cx="3323935" cy="741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가장 일반적인 공격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동작이 크고 방어 난이도가 낮다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9DA8AC-F219-4056-912A-D9CAF819BD01}"/>
              </a:ext>
            </a:extLst>
          </p:cNvPr>
          <p:cNvSpPr/>
          <p:nvPr/>
        </p:nvSpPr>
        <p:spPr>
          <a:xfrm>
            <a:off x="1476610" y="5642444"/>
            <a:ext cx="3312952" cy="1048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일부 몬스터를 제외 하고 모두 가지고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데미지를 거의 받지 않으며 캐릭터의 스킬 공격을 맞으면 기절에 걸린다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CBA735-A136-4853-82FB-67E77CCAB257}"/>
              </a:ext>
            </a:extLst>
          </p:cNvPr>
          <p:cNvSpPr/>
          <p:nvPr/>
        </p:nvSpPr>
        <p:spPr>
          <a:xfrm>
            <a:off x="7394630" y="4318909"/>
            <a:ext cx="4508362" cy="33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모션이 크지 않고 재생 속도가 빠르기 때문에 방어 난이도가 높다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336CA0-5B80-4F1F-B4DC-59E9D0CCC1A6}"/>
              </a:ext>
            </a:extLst>
          </p:cNvPr>
          <p:cNvSpPr/>
          <p:nvPr/>
        </p:nvSpPr>
        <p:spPr>
          <a:xfrm>
            <a:off x="8796943" y="5614069"/>
            <a:ext cx="3197489" cy="1085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일종의 </a:t>
            </a:r>
            <a:r>
              <a:rPr lang="ko-KR" altLang="en-US" sz="1200" dirty="0" err="1">
                <a:solidFill>
                  <a:schemeClr val="tx1"/>
                </a:solidFill>
              </a:rPr>
              <a:t>블러핑</a:t>
            </a:r>
            <a:r>
              <a:rPr lang="ko-KR" altLang="en-US" sz="1200" dirty="0">
                <a:solidFill>
                  <a:schemeClr val="tx1"/>
                </a:solidFill>
              </a:rPr>
              <a:t> 패턴으로 일반 공격 패턴과 동일한 모션을 취했다가 빠르게 추가 동작으로 공격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4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B26AFDE7-5B6F-424A-B784-7DD6BF4AA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467390"/>
              </p:ext>
            </p:extLst>
          </p:nvPr>
        </p:nvGraphicFramePr>
        <p:xfrm>
          <a:off x="194470" y="982129"/>
          <a:ext cx="118065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707">
                  <a:extLst>
                    <a:ext uri="{9D8B030D-6E8A-4147-A177-3AD203B41FA5}">
                      <a16:colId xmlns:a16="http://schemas.microsoft.com/office/drawing/2014/main" val="1991631401"/>
                    </a:ext>
                  </a:extLst>
                </a:gridCol>
                <a:gridCol w="2422933">
                  <a:extLst>
                    <a:ext uri="{9D8B030D-6E8A-4147-A177-3AD203B41FA5}">
                      <a16:colId xmlns:a16="http://schemas.microsoft.com/office/drawing/2014/main" val="4199093101"/>
                    </a:ext>
                  </a:extLst>
                </a:gridCol>
                <a:gridCol w="2103009">
                  <a:extLst>
                    <a:ext uri="{9D8B030D-6E8A-4147-A177-3AD203B41FA5}">
                      <a16:colId xmlns:a16="http://schemas.microsoft.com/office/drawing/2014/main" val="2106945682"/>
                    </a:ext>
                  </a:extLst>
                </a:gridCol>
                <a:gridCol w="2828714">
                  <a:extLst>
                    <a:ext uri="{9D8B030D-6E8A-4147-A177-3AD203B41FA5}">
                      <a16:colId xmlns:a16="http://schemas.microsoft.com/office/drawing/2014/main" val="1408615575"/>
                    </a:ext>
                  </a:extLst>
                </a:gridCol>
                <a:gridCol w="2874201">
                  <a:extLst>
                    <a:ext uri="{9D8B030D-6E8A-4147-A177-3AD203B41FA5}">
                      <a16:colId xmlns:a16="http://schemas.microsoft.com/office/drawing/2014/main" val="1241850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스테이지 순서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보스 이름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공격 패턴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방어 기재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약점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38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첫번째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무르무르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sz="1400" dirty="0"/>
                        <a:t>Murmur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투사체 공격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공격 패턴 시 모든 공격 회피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스킬 공격 피격 시 기절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두번째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보르모스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B</a:t>
                      </a:r>
                      <a:r>
                        <a:rPr lang="en-US" sz="1400" dirty="0" err="1"/>
                        <a:t>ormos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투사체 공격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방어막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반격 피격 시 방어막 손실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2682"/>
                  </a:ext>
                </a:extLst>
              </a:tr>
            </a:tbl>
          </a:graphicData>
        </a:graphic>
      </p:graphicFrame>
      <p:sp>
        <p:nvSpPr>
          <p:cNvPr id="4" name="제목 2">
            <a:extLst>
              <a:ext uri="{FF2B5EF4-FFF2-40B4-BE49-F238E27FC236}">
                <a16:creationId xmlns:a16="http://schemas.microsoft.com/office/drawing/2014/main" id="{58AAAF91-5731-46FD-A287-ED18AAC59EB4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타 게임 분석</a:t>
            </a:r>
          </a:p>
        </p:txBody>
      </p:sp>
      <p:pic>
        <p:nvPicPr>
          <p:cNvPr id="6" name="Picture 4" descr="https://loadcomplete.com/uploads/1ac6485e-9c04-4e82-9c8b-0d2fdb3535c7.png">
            <a:extLst>
              <a:ext uri="{FF2B5EF4-FFF2-40B4-BE49-F238E27FC236}">
                <a16:creationId xmlns:a16="http://schemas.microsoft.com/office/drawing/2014/main" id="{D7FD1924-0956-4697-A36B-68093C8DF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2">
            <a:extLst>
              <a:ext uri="{FF2B5EF4-FFF2-40B4-BE49-F238E27FC236}">
                <a16:creationId xmlns:a16="http://schemas.microsoft.com/office/drawing/2014/main" id="{7C9D41A2-F261-4CAF-A174-E2680C1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FFCCEC3C-31B6-4078-B9D9-40DC95BED68E}"/>
              </a:ext>
            </a:extLst>
          </p:cNvPr>
          <p:cNvSpPr txBox="1">
            <a:spLocks/>
          </p:cNvSpPr>
          <p:nvPr/>
        </p:nvSpPr>
        <p:spPr>
          <a:xfrm>
            <a:off x="198553" y="559325"/>
            <a:ext cx="11797977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보스 패턴 정리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464217-F1AF-4BF8-8464-C11977E98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605" y="2517453"/>
            <a:ext cx="2072944" cy="1394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548109-0704-4F9D-9300-166194744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04" y="2531519"/>
            <a:ext cx="2530576" cy="1393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9DB7E7-F0B1-41E7-85B1-0C2995E80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163" y="2524863"/>
            <a:ext cx="2004323" cy="1400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19285D-01DE-4F23-8FD8-69337B74C6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309"/>
          <a:stretch/>
        </p:blipFill>
        <p:spPr>
          <a:xfrm>
            <a:off x="3152775" y="2531519"/>
            <a:ext cx="1868269" cy="13943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37CFE0-DF2D-4479-BDBB-F54D603F0C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78"/>
          <a:stretch/>
        </p:blipFill>
        <p:spPr>
          <a:xfrm>
            <a:off x="177940" y="4646207"/>
            <a:ext cx="2530575" cy="12498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BB670E-DC96-4DCB-A1C1-E2771D80CB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1326" y="4715632"/>
            <a:ext cx="929495" cy="12498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5D8059-11CC-45DC-8497-65B5B6C3D7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2307" y="4715632"/>
            <a:ext cx="2181225" cy="18733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5CFA72-F40D-43C8-931E-7DA5FA0215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2693" y="4715632"/>
            <a:ext cx="1429834" cy="12498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65ECA2-74E6-4614-9EF5-135124F05F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4399" y="4710922"/>
            <a:ext cx="1454150" cy="12498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9F1235-1FB5-4B0B-93F1-6D8F65903D6F}"/>
              </a:ext>
            </a:extLst>
          </p:cNvPr>
          <p:cNvSpPr/>
          <p:nvPr/>
        </p:nvSpPr>
        <p:spPr>
          <a:xfrm>
            <a:off x="191677" y="3906684"/>
            <a:ext cx="2503103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첫번째 스테이지의 보스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A7758B-9479-42F2-8256-68387A996D14}"/>
              </a:ext>
            </a:extLst>
          </p:cNvPr>
          <p:cNvSpPr/>
          <p:nvPr/>
        </p:nvSpPr>
        <p:spPr>
          <a:xfrm>
            <a:off x="3162307" y="3923728"/>
            <a:ext cx="4027712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동일 주기로 투사체 공격 </a:t>
            </a:r>
            <a:r>
              <a:rPr lang="ko-KR" altLang="en-US" sz="1200" dirty="0" err="1">
                <a:solidFill>
                  <a:schemeClr val="tx1"/>
                </a:solidFill>
              </a:rPr>
              <a:t>공격</a:t>
            </a:r>
            <a:r>
              <a:rPr lang="ko-KR" altLang="en-US" sz="1200" dirty="0">
                <a:solidFill>
                  <a:schemeClr val="tx1"/>
                </a:solidFill>
              </a:rPr>
              <a:t> 패턴일 때 모든 공격 회피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C690EF-1CB7-418A-856B-5BDB95AFB93F}"/>
              </a:ext>
            </a:extLst>
          </p:cNvPr>
          <p:cNvSpPr/>
          <p:nvPr/>
        </p:nvSpPr>
        <p:spPr>
          <a:xfrm>
            <a:off x="7345138" y="3906684"/>
            <a:ext cx="2072944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스킬 피격 시 기절한다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D61D0E-2712-4EDE-8FCC-09698B5F36DF}"/>
              </a:ext>
            </a:extLst>
          </p:cNvPr>
          <p:cNvSpPr/>
          <p:nvPr/>
        </p:nvSpPr>
        <p:spPr>
          <a:xfrm>
            <a:off x="9563668" y="2531518"/>
            <a:ext cx="2432862" cy="19997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연속으로 기절 하지 않으며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공격 패턴을 사용 하면 다시 기절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첫번째 보스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보스 전에 대한 튜토리얼을 위해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파악하기 쉬운 공격 패턴과 약점을 기획 한 것으로 보임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0F044F-22C1-4054-B4D4-AC963D151104}"/>
              </a:ext>
            </a:extLst>
          </p:cNvPr>
          <p:cNvSpPr/>
          <p:nvPr/>
        </p:nvSpPr>
        <p:spPr>
          <a:xfrm>
            <a:off x="177940" y="5890070"/>
            <a:ext cx="2503103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두번째 스테이지의 보스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3515B3-79C2-4FC1-B43A-B6322F0C4522}"/>
              </a:ext>
            </a:extLst>
          </p:cNvPr>
          <p:cNvSpPr/>
          <p:nvPr/>
        </p:nvSpPr>
        <p:spPr>
          <a:xfrm>
            <a:off x="3162307" y="6282980"/>
            <a:ext cx="2181226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 패턴은 동일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약점 변경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36FF7B-3061-46EA-A0F4-F51EEDE83ED9}"/>
              </a:ext>
            </a:extLst>
          </p:cNvPr>
          <p:cNvSpPr/>
          <p:nvPr/>
        </p:nvSpPr>
        <p:spPr>
          <a:xfrm>
            <a:off x="5491326" y="5965521"/>
            <a:ext cx="3917224" cy="6234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일반 공격으로 피해를 입지 않는 방어막이 있으나 반격 시 방어막이 깎여 데미지를 받는 상태가 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D270E3-B45B-44B9-9A0D-5A3375A47341}"/>
              </a:ext>
            </a:extLst>
          </p:cNvPr>
          <p:cNvSpPr/>
          <p:nvPr/>
        </p:nvSpPr>
        <p:spPr>
          <a:xfrm>
            <a:off x="9568172" y="4646207"/>
            <a:ext cx="2432862" cy="1942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방어막은 파괴 되었을 시 일정 시간 후 다시 복구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패턴을 학습하여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적의 공격을 먼저 막아내고 방어막을 파괴 한 뒤 스킬을 몰아서 넣게 만듦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</a:rPr>
              <a:t>제한 된 시간 안에 어떻게 공격해야 하는지에 대한 학습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26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1FFE37-4FEA-4AF3-BA0C-1E02AE33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08" y="715992"/>
            <a:ext cx="11798122" cy="5953165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dirty="0"/>
              <a:t>작성 의도</a:t>
            </a:r>
            <a:endParaRPr lang="en-US" altLang="ko-KR" dirty="0"/>
          </a:p>
          <a:p>
            <a:pPr lvl="1"/>
            <a:r>
              <a:rPr lang="ko-KR" altLang="en-US" dirty="0"/>
              <a:t>기획 중인 게임 소개</a:t>
            </a:r>
            <a:endParaRPr lang="en-US" altLang="ko-KR" dirty="0"/>
          </a:p>
          <a:p>
            <a:r>
              <a:rPr lang="ko-KR" altLang="en-US" dirty="0"/>
              <a:t>타 게임 분석</a:t>
            </a:r>
            <a:endParaRPr lang="en-US" altLang="ko-KR" dirty="0"/>
          </a:p>
          <a:p>
            <a:pPr lvl="1"/>
            <a:r>
              <a:rPr lang="ko-KR" altLang="en-US" dirty="0" err="1"/>
              <a:t>쿠키런</a:t>
            </a:r>
            <a:r>
              <a:rPr lang="en-US" altLang="ko-KR" dirty="0"/>
              <a:t>:</a:t>
            </a:r>
            <a:r>
              <a:rPr lang="ko-KR" altLang="en-US" dirty="0"/>
              <a:t>오븐 브레이크</a:t>
            </a:r>
            <a:endParaRPr lang="en-US" altLang="ko-KR" dirty="0"/>
          </a:p>
          <a:p>
            <a:pPr lvl="1"/>
            <a:r>
              <a:rPr lang="ko-KR" altLang="en-US" dirty="0" err="1"/>
              <a:t>데블</a:t>
            </a:r>
            <a:r>
              <a:rPr lang="ko-KR" altLang="en-US" dirty="0"/>
              <a:t> </a:t>
            </a:r>
            <a:r>
              <a:rPr lang="ko-KR" altLang="en-US" dirty="0" err="1"/>
              <a:t>이터</a:t>
            </a:r>
            <a:endParaRPr lang="en-US" altLang="ko-KR" dirty="0"/>
          </a:p>
          <a:p>
            <a:r>
              <a:rPr lang="ko-KR" altLang="en-US" dirty="0"/>
              <a:t>핵심 시스템 기획 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484362"/>
              </p:ext>
            </p:extLst>
          </p:nvPr>
        </p:nvGraphicFramePr>
        <p:xfrm>
          <a:off x="5900530" y="545514"/>
          <a:ext cx="60960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646">
                  <a:extLst>
                    <a:ext uri="{9D8B030D-6E8A-4147-A177-3AD203B41FA5}">
                      <a16:colId xmlns:a16="http://schemas.microsoft.com/office/drawing/2014/main" val="223728154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950977217"/>
                    </a:ext>
                  </a:extLst>
                </a:gridCol>
                <a:gridCol w="3812254">
                  <a:extLst>
                    <a:ext uri="{9D8B030D-6E8A-4147-A177-3AD203B41FA5}">
                      <a16:colId xmlns:a16="http://schemas.microsoft.com/office/drawing/2014/main" val="317208408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작성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3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2019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소요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516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10.12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2H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목차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24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10.13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10H+a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데블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이터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분석 초안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쿠키런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분석 초입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7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10.14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1H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데블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이터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분석 보강 내용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836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10.15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8H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데블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이터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분석 보강 내용 작성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데블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이터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분석 내용 바탕으로 시스템 기획 작성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전체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기획 의도와 정리 페이지 삽입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쿠키런과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데블</a:t>
                      </a:r>
                      <a:r>
                        <a:rPr lang="ko-KR" altLang="en-US" sz="14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aseline="0" dirty="0" err="1">
                          <a:solidFill>
                            <a:sysClr val="windowText" lastClr="000000"/>
                          </a:solidFill>
                        </a:rPr>
                        <a:t>이터</a:t>
                      </a:r>
                      <a:r>
                        <a:rPr lang="ko-KR" altLang="en-US" sz="14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aseline="0" dirty="0" err="1">
                          <a:solidFill>
                            <a:sysClr val="windowText" lastClr="000000"/>
                          </a:solidFill>
                        </a:rPr>
                        <a:t>순서변경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93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10.16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3H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쿠키런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작성 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79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27792"/>
                  </a:ext>
                </a:extLst>
              </a:tr>
            </a:tbl>
          </a:graphicData>
        </a:graphic>
      </p:graphicFrame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192304" y="0"/>
            <a:ext cx="2783809" cy="54526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259590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710" r="12082"/>
          <a:stretch/>
        </p:blipFill>
        <p:spPr>
          <a:xfrm>
            <a:off x="8744556" y="1896680"/>
            <a:ext cx="2863244" cy="1951376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39005"/>
            <a:ext cx="7787171" cy="494162"/>
          </a:xfrm>
        </p:spPr>
        <p:txBody>
          <a:bodyPr/>
          <a:lstStyle/>
          <a:p>
            <a:r>
              <a:rPr lang="ko-KR" altLang="en-US" b="1" dirty="0"/>
              <a:t>시스템 외 요소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7028" r="40764" b="117"/>
          <a:stretch/>
        </p:blipFill>
        <p:spPr>
          <a:xfrm>
            <a:off x="4220632" y="1903315"/>
            <a:ext cx="3762220" cy="225107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92303" y="1033167"/>
            <a:ext cx="11801143" cy="378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게임 내에서 타격감과 리듬감을 만들어 더 재밌게 만드는 요소들로 게임의 핵심 </a:t>
            </a:r>
            <a:r>
              <a:rPr lang="ko-KR" altLang="en-US" sz="1600" b="1" dirty="0" err="1">
                <a:solidFill>
                  <a:schemeClr val="tx1"/>
                </a:solidFill>
              </a:rPr>
              <a:t>매커니즘을</a:t>
            </a:r>
            <a:r>
              <a:rPr lang="ko-KR" altLang="en-US" sz="1600" b="1" dirty="0">
                <a:solidFill>
                  <a:schemeClr val="tx1"/>
                </a:solidFill>
              </a:rPr>
              <a:t> 보조</a:t>
            </a:r>
            <a:r>
              <a:rPr lang="en-US" altLang="ko-KR" sz="1600" b="1" dirty="0">
                <a:solidFill>
                  <a:schemeClr val="tx1"/>
                </a:solidFill>
              </a:rPr>
              <a:t>. 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0" name="내용 개체 틀 25"/>
          <p:cNvSpPr txBox="1">
            <a:spLocks/>
          </p:cNvSpPr>
          <p:nvPr/>
        </p:nvSpPr>
        <p:spPr>
          <a:xfrm>
            <a:off x="4220632" y="1411167"/>
            <a:ext cx="3762220" cy="48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ko-KR" altLang="en-US">
                <a:solidFill>
                  <a:schemeClr val="tx1"/>
                </a:solidFill>
              </a:rPr>
              <a:t>시각적 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2" name="내용 개체 틀 25"/>
          <p:cNvSpPr txBox="1">
            <a:spLocks/>
          </p:cNvSpPr>
          <p:nvPr/>
        </p:nvSpPr>
        <p:spPr>
          <a:xfrm>
            <a:off x="4220632" y="6271037"/>
            <a:ext cx="3762220" cy="421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반격 시 화려한 이펙트와 효과음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내용 개체 틀 25"/>
          <p:cNvSpPr txBox="1">
            <a:spLocks/>
          </p:cNvSpPr>
          <p:nvPr/>
        </p:nvSpPr>
        <p:spPr>
          <a:xfrm>
            <a:off x="8227828" y="1411167"/>
            <a:ext cx="3767946" cy="48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각기 다른 패턴과 타이밍으로 단조롭지 않게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0" t="40859" r="31909" b="20444"/>
          <a:stretch/>
        </p:blipFill>
        <p:spPr>
          <a:xfrm>
            <a:off x="8233554" y="4485189"/>
            <a:ext cx="1905000" cy="17694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5" t="26530" r="37431" b="17358"/>
          <a:stretch/>
        </p:blipFill>
        <p:spPr>
          <a:xfrm>
            <a:off x="10808948" y="4475741"/>
            <a:ext cx="1193800" cy="17883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 t="15936" r="23228" b="20049"/>
          <a:stretch/>
        </p:blipFill>
        <p:spPr>
          <a:xfrm>
            <a:off x="4220632" y="4364686"/>
            <a:ext cx="3762220" cy="1906351"/>
          </a:xfrm>
          <a:prstGeom prst="rect">
            <a:avLst/>
          </a:prstGeom>
        </p:spPr>
      </p:pic>
      <p:sp>
        <p:nvSpPr>
          <p:cNvPr id="38" name="내용 개체 틀 25"/>
          <p:cNvSpPr txBox="1">
            <a:spLocks/>
          </p:cNvSpPr>
          <p:nvPr/>
        </p:nvSpPr>
        <p:spPr>
          <a:xfrm>
            <a:off x="8233554" y="6254660"/>
            <a:ext cx="3762220" cy="4355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일반 패턴 인 것 같다가 두 번 공격 하는 패턴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내용 개체 틀 25"/>
          <p:cNvSpPr txBox="1">
            <a:spLocks/>
          </p:cNvSpPr>
          <p:nvPr/>
        </p:nvSpPr>
        <p:spPr>
          <a:xfrm>
            <a:off x="8233554" y="3845459"/>
            <a:ext cx="3762220" cy="4355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한 번에 여러 개의 </a:t>
            </a:r>
            <a:r>
              <a:rPr lang="ko-KR" altLang="en-US" sz="1200" dirty="0" err="1">
                <a:solidFill>
                  <a:schemeClr val="tx1"/>
                </a:solidFill>
              </a:rPr>
              <a:t>화염구를</a:t>
            </a:r>
            <a:r>
              <a:rPr lang="ko-KR" altLang="en-US" sz="1200" dirty="0">
                <a:solidFill>
                  <a:schemeClr val="tx1"/>
                </a:solidFill>
              </a:rPr>
              <a:t> 쏟아 내는 패턴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오른쪽 화살표 39"/>
          <p:cNvSpPr/>
          <p:nvPr/>
        </p:nvSpPr>
        <p:spPr>
          <a:xfrm>
            <a:off x="10174957" y="5030668"/>
            <a:ext cx="615565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내용 개체 틀 25"/>
          <p:cNvSpPr txBox="1">
            <a:spLocks/>
          </p:cNvSpPr>
          <p:nvPr/>
        </p:nvSpPr>
        <p:spPr>
          <a:xfrm>
            <a:off x="192304" y="1411167"/>
            <a:ext cx="3762220" cy="48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지속적인 공격으로 인한 사운드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23135"/>
          <a:stretch/>
        </p:blipFill>
        <p:spPr>
          <a:xfrm>
            <a:off x="188017" y="1897167"/>
            <a:ext cx="3758712" cy="17985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222368" y="1909836"/>
            <a:ext cx="542859" cy="473239"/>
          </a:xfrm>
          <a:prstGeom prst="rect">
            <a:avLst/>
          </a:prstGeom>
        </p:spPr>
      </p:pic>
      <p:sp>
        <p:nvSpPr>
          <p:cNvPr id="44" name="내용 개체 틀 25"/>
          <p:cNvSpPr txBox="1">
            <a:spLocks/>
          </p:cNvSpPr>
          <p:nvPr/>
        </p:nvSpPr>
        <p:spPr>
          <a:xfrm>
            <a:off x="192304" y="3695669"/>
            <a:ext cx="3762220" cy="421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기본 공격의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효과음이 주기적인 리듬을 만들고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200037" y="4344468"/>
            <a:ext cx="3754487" cy="207390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222368" y="4319972"/>
            <a:ext cx="449224" cy="407630"/>
          </a:xfrm>
          <a:prstGeom prst="rect">
            <a:avLst/>
          </a:prstGeom>
        </p:spPr>
      </p:pic>
      <p:sp>
        <p:nvSpPr>
          <p:cNvPr id="47" name="내용 개체 틀 25"/>
          <p:cNvSpPr txBox="1">
            <a:spLocks/>
          </p:cNvSpPr>
          <p:nvPr/>
        </p:nvSpPr>
        <p:spPr>
          <a:xfrm>
            <a:off x="175882" y="6266160"/>
            <a:ext cx="3778641" cy="421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스킬 공격 시 </a:t>
            </a:r>
            <a:r>
              <a:rPr lang="ko-KR" altLang="en-US" sz="1200" dirty="0" err="1">
                <a:solidFill>
                  <a:schemeClr val="tx1"/>
                </a:solidFill>
              </a:rPr>
              <a:t>이팩트와</a:t>
            </a:r>
            <a:r>
              <a:rPr lang="ko-KR" altLang="en-US" sz="1200" dirty="0">
                <a:solidFill>
                  <a:schemeClr val="tx1"/>
                </a:solidFill>
              </a:rPr>
              <a:t> 효과음이 악센트 같은 역할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600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39005"/>
            <a:ext cx="7787171" cy="494162"/>
          </a:xfrm>
        </p:spPr>
        <p:txBody>
          <a:bodyPr/>
          <a:lstStyle/>
          <a:p>
            <a:r>
              <a:rPr lang="ko-KR" altLang="en-US" b="1" dirty="0"/>
              <a:t>종합 정리</a:t>
            </a:r>
            <a:r>
              <a:rPr lang="en-US" altLang="ko-KR" b="1" dirty="0"/>
              <a:t>. </a:t>
            </a:r>
            <a:r>
              <a:rPr lang="ko-KR" altLang="en-US" b="1" dirty="0"/>
              <a:t>깊은 집중력을 요구하는 간단하고 직관적인 시스템</a:t>
            </a:r>
            <a:r>
              <a:rPr lang="en-US" altLang="ko-KR" b="1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54756" y="3149340"/>
            <a:ext cx="3593263" cy="378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규칙 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53180" y="4685232"/>
            <a:ext cx="3594838" cy="378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조작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타 게임 분석</a:t>
            </a:r>
          </a:p>
        </p:txBody>
      </p:sp>
      <p:sp>
        <p:nvSpPr>
          <p:cNvPr id="9" name="내용 개체 틀 25"/>
          <p:cNvSpPr txBox="1">
            <a:spLocks/>
          </p:cNvSpPr>
          <p:nvPr/>
        </p:nvSpPr>
        <p:spPr>
          <a:xfrm>
            <a:off x="5153180" y="3522786"/>
            <a:ext cx="3594839" cy="100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지속적으로 플레이어 </a:t>
            </a:r>
            <a:r>
              <a:rPr lang="en-US" altLang="ko-KR" sz="1200" dirty="0">
                <a:solidFill>
                  <a:schemeClr val="tx1"/>
                </a:solidFill>
              </a:rPr>
              <a:t>HP </a:t>
            </a:r>
            <a:r>
              <a:rPr lang="ko-KR" altLang="en-US" sz="1200" dirty="0">
                <a:solidFill>
                  <a:schemeClr val="tx1"/>
                </a:solidFill>
              </a:rPr>
              <a:t>감소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</a:rPr>
              <a:t>플레이어 앞에 각 몬스터를 따로 배치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</a:rPr>
              <a:t>몬스터 처치 시 플레이어 </a:t>
            </a:r>
            <a:r>
              <a:rPr lang="en-US" altLang="ko-KR" sz="1200" dirty="0">
                <a:solidFill>
                  <a:schemeClr val="tx1"/>
                </a:solidFill>
              </a:rPr>
              <a:t>HP </a:t>
            </a:r>
            <a:r>
              <a:rPr lang="ko-KR" altLang="en-US" sz="1200" dirty="0">
                <a:solidFill>
                  <a:schemeClr val="tx1"/>
                </a:solidFill>
              </a:rPr>
              <a:t>회복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내용 개체 틀 25"/>
          <p:cNvSpPr txBox="1">
            <a:spLocks/>
          </p:cNvSpPr>
          <p:nvPr/>
        </p:nvSpPr>
        <p:spPr>
          <a:xfrm>
            <a:off x="5153179" y="5063232"/>
            <a:ext cx="3594839" cy="100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공격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가장 앞에 있는 몬스터 공격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방어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적의 공격을 방어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타이밍에 맞춰 반격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공격으로 충전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사용 시 큰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8" name="내용 개체 틀 25"/>
          <p:cNvSpPr txBox="1">
            <a:spLocks/>
          </p:cNvSpPr>
          <p:nvPr/>
        </p:nvSpPr>
        <p:spPr>
          <a:xfrm>
            <a:off x="8748018" y="3149340"/>
            <a:ext cx="3258561" cy="1381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 방어로만 진행 되지 않는 </a:t>
            </a:r>
            <a:r>
              <a:rPr lang="ko-KR" altLang="en-US" sz="1200" b="1" dirty="0">
                <a:solidFill>
                  <a:srgbClr val="FF0000"/>
                </a:solidFill>
              </a:rPr>
              <a:t>최소한의 룰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몬스터 각각의 </a:t>
            </a:r>
            <a:r>
              <a:rPr lang="ko-KR" altLang="en-US" sz="1200" b="1" dirty="0">
                <a:solidFill>
                  <a:srgbClr val="FF0000"/>
                </a:solidFill>
              </a:rPr>
              <a:t>패턴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모션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</a:rPr>
              <a:t>과 </a:t>
            </a:r>
            <a:r>
              <a:rPr lang="en-US" altLang="ko-KR" sz="1200" b="1" dirty="0">
                <a:solidFill>
                  <a:srgbClr val="FF0000"/>
                </a:solidFill>
              </a:rPr>
              <a:t>HP</a:t>
            </a:r>
            <a:r>
              <a:rPr lang="ko-KR" altLang="en-US" sz="1200" b="1" dirty="0">
                <a:solidFill>
                  <a:srgbClr val="FF0000"/>
                </a:solidFill>
              </a:rPr>
              <a:t>를 확인 할 수 있도록</a:t>
            </a:r>
            <a:r>
              <a:rPr lang="ko-KR" altLang="en-US" sz="1200" dirty="0">
                <a:solidFill>
                  <a:schemeClr val="tx1"/>
                </a:solidFill>
              </a:rPr>
              <a:t> 구분하여 배치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내용 개체 틀 25"/>
          <p:cNvSpPr txBox="1">
            <a:spLocks/>
          </p:cNvSpPr>
          <p:nvPr/>
        </p:nvSpPr>
        <p:spPr>
          <a:xfrm>
            <a:off x="8748017" y="4685232"/>
            <a:ext cx="3258561" cy="138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공격에 대한 긍정적인 피드백 → 스킬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방어에 대한 긍정적인 피드백 → 반격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꾸준히 닳는 </a:t>
            </a:r>
            <a:r>
              <a:rPr lang="en-US" altLang="ko-KR" sz="1200" b="1" dirty="0">
                <a:solidFill>
                  <a:srgbClr val="FF0000"/>
                </a:solidFill>
              </a:rPr>
              <a:t>HP </a:t>
            </a:r>
            <a:r>
              <a:rPr lang="ko-KR" altLang="en-US" sz="1200" b="1" dirty="0">
                <a:solidFill>
                  <a:srgbClr val="FF0000"/>
                </a:solidFill>
              </a:rPr>
              <a:t>를 적을 처치 하여 회복 하고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적의 공격으로 큰 피해를 입지 않도록 방어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  </a:t>
            </a:r>
          </a:p>
        </p:txBody>
      </p:sp>
      <p:grpSp>
        <p:nvGrpSpPr>
          <p:cNvPr id="2049" name="그룹 2048"/>
          <p:cNvGrpSpPr/>
          <p:nvPr/>
        </p:nvGrpSpPr>
        <p:grpSpPr>
          <a:xfrm>
            <a:off x="260117" y="3149340"/>
            <a:ext cx="4604402" cy="2309541"/>
            <a:chOff x="192304" y="1211448"/>
            <a:chExt cx="4604402" cy="2309541"/>
          </a:xfrm>
        </p:grpSpPr>
        <p:grpSp>
          <p:nvGrpSpPr>
            <p:cNvPr id="4" name="그룹 3"/>
            <p:cNvGrpSpPr>
              <a:grpSpLocks noChangeAspect="1"/>
            </p:cNvGrpSpPr>
            <p:nvPr/>
          </p:nvGrpSpPr>
          <p:grpSpPr>
            <a:xfrm>
              <a:off x="194004" y="1211448"/>
              <a:ext cx="4602702" cy="2309541"/>
              <a:chOff x="301925" y="969280"/>
              <a:chExt cx="5163045" cy="2590710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4" r="1363"/>
              <a:stretch/>
            </p:blipFill>
            <p:spPr>
              <a:xfrm>
                <a:off x="301925" y="969280"/>
                <a:ext cx="5163045" cy="2590710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45" t="833" r="17777" b="21771"/>
              <a:stretch/>
            </p:blipFill>
            <p:spPr>
              <a:xfrm>
                <a:off x="1961561" y="991028"/>
                <a:ext cx="2614612" cy="2005097"/>
              </a:xfrm>
              <a:prstGeom prst="rect">
                <a:avLst/>
              </a:prstGeom>
            </p:spPr>
          </p:pic>
        </p:grpSp>
        <p:sp>
          <p:nvSpPr>
            <p:cNvPr id="22" name="내용 개체 틀 25"/>
            <p:cNvSpPr txBox="1">
              <a:spLocks/>
            </p:cNvSpPr>
            <p:nvPr/>
          </p:nvSpPr>
          <p:spPr>
            <a:xfrm>
              <a:off x="1256127" y="1230835"/>
              <a:ext cx="2637143" cy="354059"/>
            </a:xfrm>
            <a:prstGeom prst="rect">
              <a:avLst/>
            </a:prstGeom>
            <a:solidFill>
              <a:srgbClr val="D31B1F">
                <a:alpha val="2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5" name="내용 개체 틀 25"/>
            <p:cNvSpPr txBox="1">
              <a:spLocks/>
            </p:cNvSpPr>
            <p:nvPr/>
          </p:nvSpPr>
          <p:spPr>
            <a:xfrm>
              <a:off x="4176994" y="2080121"/>
              <a:ext cx="619712" cy="1420806"/>
            </a:xfrm>
            <a:prstGeom prst="rect">
              <a:avLst/>
            </a:prstGeom>
            <a:solidFill>
              <a:srgbClr val="D31B1F">
                <a:alpha val="2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7" name="내용 개체 틀 25"/>
            <p:cNvSpPr txBox="1">
              <a:spLocks/>
            </p:cNvSpPr>
            <p:nvPr/>
          </p:nvSpPr>
          <p:spPr>
            <a:xfrm>
              <a:off x="192304" y="2816104"/>
              <a:ext cx="571267" cy="679545"/>
            </a:xfrm>
            <a:prstGeom prst="rect">
              <a:avLst/>
            </a:prstGeom>
            <a:solidFill>
              <a:srgbClr val="D31B1F">
                <a:alpha val="2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8" name="꺾인 연결선 27"/>
          <p:cNvCxnSpPr>
            <a:stCxn id="27" idx="3"/>
            <a:endCxn id="25" idx="1"/>
          </p:cNvCxnSpPr>
          <p:nvPr/>
        </p:nvCxnSpPr>
        <p:spPr>
          <a:xfrm flipV="1">
            <a:off x="831384" y="4728416"/>
            <a:ext cx="3413423" cy="36535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22" idx="3"/>
            <a:endCxn id="5" idx="1"/>
          </p:cNvCxnSpPr>
          <p:nvPr/>
        </p:nvCxnSpPr>
        <p:spPr>
          <a:xfrm flipV="1">
            <a:off x="3961083" y="3338340"/>
            <a:ext cx="1193673" cy="741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5" idx="3"/>
            <a:endCxn id="6" idx="1"/>
          </p:cNvCxnSpPr>
          <p:nvPr/>
        </p:nvCxnSpPr>
        <p:spPr>
          <a:xfrm>
            <a:off x="4864519" y="4728416"/>
            <a:ext cx="288661" cy="14581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92304" y="984773"/>
            <a:ext cx="11814274" cy="378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타이밍을 재는 것에 긍정적인 피드백 부여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r>
              <a:rPr lang="ko-KR" altLang="en-US" sz="1400" b="1" dirty="0">
                <a:solidFill>
                  <a:srgbClr val="FF0000"/>
                </a:solidFill>
              </a:rPr>
              <a:t>이를 보조 하는 다른 시스템으로 강화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7" name="내용 개체 틀 25"/>
          <p:cNvSpPr txBox="1">
            <a:spLocks/>
          </p:cNvSpPr>
          <p:nvPr/>
        </p:nvSpPr>
        <p:spPr>
          <a:xfrm>
            <a:off x="192303" y="1369516"/>
            <a:ext cx="11814275" cy="134343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 타이밍을 학습 하는 것은 다른 게임과 일상생활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운동에서 </a:t>
            </a:r>
            <a:r>
              <a:rPr lang="ko-KR" altLang="en-US" b="1" dirty="0">
                <a:solidFill>
                  <a:srgbClr val="FF0000"/>
                </a:solidFill>
              </a:rPr>
              <a:t>쉽게 찾아 볼 수 있는 소재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해당 게임은 이것에 캐릭터와 </a:t>
            </a:r>
            <a:r>
              <a:rPr lang="en-US" altLang="ko-KR" dirty="0">
                <a:solidFill>
                  <a:schemeClr val="tx1"/>
                </a:solidFill>
              </a:rPr>
              <a:t>HP, </a:t>
            </a:r>
            <a:r>
              <a:rPr lang="ko-KR" altLang="en-US" dirty="0">
                <a:solidFill>
                  <a:schemeClr val="tx1"/>
                </a:solidFill>
              </a:rPr>
              <a:t>몬스터 등으로 의미를 부여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한 뒤 </a:t>
            </a:r>
            <a:r>
              <a:rPr lang="ko-KR" altLang="en-US" b="1" dirty="0">
                <a:solidFill>
                  <a:srgbClr val="FF0000"/>
                </a:solidFill>
              </a:rPr>
              <a:t>공격과 방어라는 행위를 통해 타이밍을 학습 하도록 만듦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  <a:tabLst>
                <a:tab pos="180975" algn="l"/>
              </a:tabLst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또한 </a:t>
            </a:r>
            <a:r>
              <a:rPr lang="ko-KR" altLang="en-US" b="1" dirty="0">
                <a:solidFill>
                  <a:srgbClr val="FF0000"/>
                </a:solidFill>
              </a:rPr>
              <a:t>몰입 유도를 위해 </a:t>
            </a:r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반격</a:t>
            </a:r>
            <a:r>
              <a:rPr lang="en-US" altLang="ko-KR" b="1" dirty="0">
                <a:solidFill>
                  <a:srgbClr val="FF0000"/>
                </a:solidFill>
              </a:rPr>
              <a:t>’</a:t>
            </a:r>
            <a:r>
              <a:rPr lang="ko-KR" altLang="en-US" b="1" dirty="0">
                <a:solidFill>
                  <a:srgbClr val="FF0000"/>
                </a:solidFill>
              </a:rPr>
              <a:t>을 만들어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유저들이 좀 더 정확한 타이밍에 방어를 조작 했을 때 긍정적인 피드백을 받도록 만들었음</a:t>
            </a:r>
            <a:r>
              <a:rPr lang="en-US" altLang="ko-KR" dirty="0">
                <a:solidFill>
                  <a:schemeClr val="tx1"/>
                </a:solidFill>
              </a:rPr>
              <a:t>. 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19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EEA2D975-BB4B-45C2-98E2-B45613513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00" y="2987030"/>
            <a:ext cx="4708318" cy="255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58AAAF91-5731-46FD-A287-ED18AAC59EB4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핵심 시스템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7C9D41A2-F261-4CAF-A174-E2680C16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050" y="0"/>
            <a:ext cx="8844950" cy="545260"/>
          </a:xfrm>
        </p:spPr>
        <p:txBody>
          <a:bodyPr/>
          <a:lstStyle/>
          <a:p>
            <a:r>
              <a:rPr lang="ko-KR" altLang="en-US" b="1" dirty="0"/>
              <a:t>전투 구간 기획</a:t>
            </a: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FFCCEC3C-31B6-4078-B9D9-40DC95BED68E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분석 내용을 바탕으로 전투 구간 핵심 시스템 기획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71C95B-4F10-46E9-B454-CED87E79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52" y="2926238"/>
            <a:ext cx="4716914" cy="2695716"/>
          </a:xfrm>
          <a:prstGeom prst="rect">
            <a:avLst/>
          </a:prstGeom>
        </p:spPr>
      </p:pic>
      <p:sp>
        <p:nvSpPr>
          <p:cNvPr id="12" name="모서리가 둥근 직사각형 31">
            <a:extLst>
              <a:ext uri="{FF2B5EF4-FFF2-40B4-BE49-F238E27FC236}">
                <a16:creationId xmlns:a16="http://schemas.microsoft.com/office/drawing/2014/main" id="{2BFF6C4A-38E5-41A1-A0FD-354303054B6A}"/>
              </a:ext>
            </a:extLst>
          </p:cNvPr>
          <p:cNvSpPr/>
          <p:nvPr/>
        </p:nvSpPr>
        <p:spPr>
          <a:xfrm>
            <a:off x="604540" y="5718185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(4)</a:t>
            </a:r>
            <a:r>
              <a:rPr lang="ko-KR" altLang="en-US" sz="1200" b="1" dirty="0">
                <a:solidFill>
                  <a:schemeClr val="tx1"/>
                </a:solidFill>
              </a:rPr>
              <a:t>플레이어 캐릭터</a:t>
            </a:r>
          </a:p>
        </p:txBody>
      </p:sp>
      <p:cxnSp>
        <p:nvCxnSpPr>
          <p:cNvPr id="13" name="꺾인 연결선 175">
            <a:extLst>
              <a:ext uri="{FF2B5EF4-FFF2-40B4-BE49-F238E27FC236}">
                <a16:creationId xmlns:a16="http://schemas.microsoft.com/office/drawing/2014/main" id="{FE3504D8-1CDE-4020-8E2A-3617926017D6}"/>
              </a:ext>
            </a:extLst>
          </p:cNvPr>
          <p:cNvCxnSpPr>
            <a:cxnSpLocks/>
            <a:stCxn id="15" idx="1"/>
            <a:endCxn id="12" idx="1"/>
          </p:cNvCxnSpPr>
          <p:nvPr/>
        </p:nvCxnSpPr>
        <p:spPr>
          <a:xfrm rot="10800000" flipV="1">
            <a:off x="604540" y="4983185"/>
            <a:ext cx="582594" cy="888000"/>
          </a:xfrm>
          <a:prstGeom prst="bentConnector3">
            <a:avLst>
              <a:gd name="adj1" fmla="val 139238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9">
            <a:extLst>
              <a:ext uri="{FF2B5EF4-FFF2-40B4-BE49-F238E27FC236}">
                <a16:creationId xmlns:a16="http://schemas.microsoft.com/office/drawing/2014/main" id="{19A5D947-32C4-4AE9-9960-869C117D90F6}"/>
              </a:ext>
            </a:extLst>
          </p:cNvPr>
          <p:cNvSpPr/>
          <p:nvPr/>
        </p:nvSpPr>
        <p:spPr>
          <a:xfrm>
            <a:off x="604539" y="2979525"/>
            <a:ext cx="1768613" cy="434190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1">
            <a:extLst>
              <a:ext uri="{FF2B5EF4-FFF2-40B4-BE49-F238E27FC236}">
                <a16:creationId xmlns:a16="http://schemas.microsoft.com/office/drawing/2014/main" id="{1501FF81-37B6-4EE9-953A-3C64414C359D}"/>
              </a:ext>
            </a:extLst>
          </p:cNvPr>
          <p:cNvSpPr/>
          <p:nvPr/>
        </p:nvSpPr>
        <p:spPr>
          <a:xfrm>
            <a:off x="839219" y="2524627"/>
            <a:ext cx="1368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(1)</a:t>
            </a:r>
            <a:r>
              <a:rPr lang="ko-KR" altLang="en-US" sz="1200" b="1" dirty="0">
                <a:solidFill>
                  <a:schemeClr val="tx1"/>
                </a:solidFill>
              </a:rPr>
              <a:t>캐릭터 정보 </a:t>
            </a:r>
            <a:r>
              <a:rPr lang="en-US" altLang="ko-KR" sz="1200" b="1" dirty="0">
                <a:solidFill>
                  <a:schemeClr val="tx1"/>
                </a:solidFill>
              </a:rPr>
              <a:t>UI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35" name="꺾인 연결선 175">
            <a:extLst>
              <a:ext uri="{FF2B5EF4-FFF2-40B4-BE49-F238E27FC236}">
                <a16:creationId xmlns:a16="http://schemas.microsoft.com/office/drawing/2014/main" id="{71AF247A-1B43-41CF-825E-30FEB85BC4EE}"/>
              </a:ext>
            </a:extLst>
          </p:cNvPr>
          <p:cNvCxnSpPr>
            <a:cxnSpLocks/>
            <a:stCxn id="27" idx="0"/>
            <a:endCxn id="34" idx="2"/>
          </p:cNvCxnSpPr>
          <p:nvPr/>
        </p:nvCxnSpPr>
        <p:spPr>
          <a:xfrm rot="5400000" flipH="1" flipV="1">
            <a:off x="1431583" y="2887890"/>
            <a:ext cx="148898" cy="343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175">
            <a:extLst>
              <a:ext uri="{FF2B5EF4-FFF2-40B4-BE49-F238E27FC236}">
                <a16:creationId xmlns:a16="http://schemas.microsoft.com/office/drawing/2014/main" id="{008B6B16-A56B-4802-B461-D6F9A78F0EF4}"/>
              </a:ext>
            </a:extLst>
          </p:cNvPr>
          <p:cNvCxnSpPr>
            <a:cxnSpLocks/>
            <a:stCxn id="26" idx="0"/>
            <a:endCxn id="48" idx="2"/>
          </p:cNvCxnSpPr>
          <p:nvPr/>
        </p:nvCxnSpPr>
        <p:spPr>
          <a:xfrm rot="5400000" flipH="1" flipV="1">
            <a:off x="3191788" y="2887891"/>
            <a:ext cx="148899" cy="343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31">
            <a:extLst>
              <a:ext uri="{FF2B5EF4-FFF2-40B4-BE49-F238E27FC236}">
                <a16:creationId xmlns:a16="http://schemas.microsoft.com/office/drawing/2014/main" id="{D0957BA4-E29D-4439-937E-2B651A9C4C83}"/>
              </a:ext>
            </a:extLst>
          </p:cNvPr>
          <p:cNvSpPr/>
          <p:nvPr/>
        </p:nvSpPr>
        <p:spPr>
          <a:xfrm>
            <a:off x="2599424" y="2524627"/>
            <a:ext cx="1368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(2)</a:t>
            </a:r>
            <a:r>
              <a:rPr lang="ko-KR" altLang="en-US" sz="1200" b="1" dirty="0">
                <a:solidFill>
                  <a:schemeClr val="tx1"/>
                </a:solidFill>
              </a:rPr>
              <a:t>보스 정보 </a:t>
            </a:r>
            <a:r>
              <a:rPr lang="en-US" altLang="ko-KR" sz="1200" b="1" dirty="0">
                <a:solidFill>
                  <a:schemeClr val="tx1"/>
                </a:solidFill>
              </a:rPr>
              <a:t>UI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31">
            <a:extLst>
              <a:ext uri="{FF2B5EF4-FFF2-40B4-BE49-F238E27FC236}">
                <a16:creationId xmlns:a16="http://schemas.microsoft.com/office/drawing/2014/main" id="{8E415D57-B4C8-4AA9-8AE6-B3A186BA1501}"/>
              </a:ext>
            </a:extLst>
          </p:cNvPr>
          <p:cNvSpPr/>
          <p:nvPr/>
        </p:nvSpPr>
        <p:spPr>
          <a:xfrm>
            <a:off x="3253828" y="5718185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(3)</a:t>
            </a:r>
            <a:r>
              <a:rPr lang="ko-KR" altLang="en-US" sz="1200" b="1" dirty="0">
                <a:solidFill>
                  <a:schemeClr val="tx1"/>
                </a:solidFill>
              </a:rPr>
              <a:t>보스 몬스터</a:t>
            </a:r>
          </a:p>
        </p:txBody>
      </p:sp>
      <p:cxnSp>
        <p:nvCxnSpPr>
          <p:cNvPr id="62" name="꺾인 연결선 175">
            <a:extLst>
              <a:ext uri="{FF2B5EF4-FFF2-40B4-BE49-F238E27FC236}">
                <a16:creationId xmlns:a16="http://schemas.microsoft.com/office/drawing/2014/main" id="{ABDA1E2E-190D-4E8B-911F-D83B7F604527}"/>
              </a:ext>
            </a:extLst>
          </p:cNvPr>
          <p:cNvCxnSpPr>
            <a:cxnSpLocks/>
            <a:stCxn id="14" idx="3"/>
            <a:endCxn id="61" idx="3"/>
          </p:cNvCxnSpPr>
          <p:nvPr/>
        </p:nvCxnSpPr>
        <p:spPr>
          <a:xfrm>
            <a:off x="5000849" y="4778297"/>
            <a:ext cx="289831" cy="1092888"/>
          </a:xfrm>
          <a:prstGeom prst="bentConnector3">
            <a:avLst>
              <a:gd name="adj1" fmla="val 178874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표 19">
            <a:extLst>
              <a:ext uri="{FF2B5EF4-FFF2-40B4-BE49-F238E27FC236}">
                <a16:creationId xmlns:a16="http://schemas.microsoft.com/office/drawing/2014/main" id="{8CD9DBFD-4945-4CD2-BE4D-7DFE767E81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642773"/>
              </p:ext>
            </p:extLst>
          </p:nvPr>
        </p:nvGraphicFramePr>
        <p:xfrm>
          <a:off x="5924820" y="2378234"/>
          <a:ext cx="6078063" cy="1723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734">
                  <a:extLst>
                    <a:ext uri="{9D8B030D-6E8A-4147-A177-3AD203B41FA5}">
                      <a16:colId xmlns:a16="http://schemas.microsoft.com/office/drawing/2014/main" val="1991631401"/>
                    </a:ext>
                  </a:extLst>
                </a:gridCol>
                <a:gridCol w="1366787">
                  <a:extLst>
                    <a:ext uri="{9D8B030D-6E8A-4147-A177-3AD203B41FA5}">
                      <a16:colId xmlns:a16="http://schemas.microsoft.com/office/drawing/2014/main" val="4199093101"/>
                    </a:ext>
                  </a:extLst>
                </a:gridCol>
                <a:gridCol w="4100542">
                  <a:extLst>
                    <a:ext uri="{9D8B030D-6E8A-4147-A177-3AD203B41FA5}">
                      <a16:colId xmlns:a16="http://schemas.microsoft.com/office/drawing/2014/main" val="21069456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38719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캐릭터 정보 </a:t>
                      </a:r>
                      <a:r>
                        <a:rPr lang="en-US" altLang="ko-KR" sz="1200" dirty="0"/>
                        <a:t>UI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캐릭터의 스킬 정보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 재 사용 대기시간 등 표시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168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보스 정보 </a:t>
                      </a:r>
                      <a:r>
                        <a:rPr lang="en-US" altLang="ko-KR" sz="1200" dirty="0"/>
                        <a:t>UI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보유 속성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HP </a:t>
                      </a:r>
                      <a:r>
                        <a:rPr lang="ko-KR" altLang="en-US" sz="1200" dirty="0"/>
                        <a:t>백분율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그로기 게이지 등 표기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2682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보스 몬스터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화면 우측에서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분의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지점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91224"/>
                  </a:ext>
                </a:extLst>
              </a:tr>
              <a:tr h="3545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(4)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플레이어 캐릭터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화면 좌측에서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분의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지점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73601"/>
                  </a:ext>
                </a:extLst>
              </a:tr>
            </a:tbl>
          </a:graphicData>
        </a:graphic>
      </p:graphicFrame>
      <p:grpSp>
        <p:nvGrpSpPr>
          <p:cNvPr id="74" name="그룹 73">
            <a:extLst>
              <a:ext uri="{FF2B5EF4-FFF2-40B4-BE49-F238E27FC236}">
                <a16:creationId xmlns:a16="http://schemas.microsoft.com/office/drawing/2014/main" id="{5CADB85F-68EB-4D0E-A989-808F333E71E4}"/>
              </a:ext>
            </a:extLst>
          </p:cNvPr>
          <p:cNvGrpSpPr/>
          <p:nvPr/>
        </p:nvGrpSpPr>
        <p:grpSpPr>
          <a:xfrm>
            <a:off x="2328476" y="2900306"/>
            <a:ext cx="391633" cy="306001"/>
            <a:chOff x="10377037" y="829914"/>
            <a:chExt cx="911386" cy="792294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658F1072-5F1B-45F9-879E-82238F8999B7}"/>
                </a:ext>
              </a:extLst>
            </p:cNvPr>
            <p:cNvSpPr/>
            <p:nvPr/>
          </p:nvSpPr>
          <p:spPr>
            <a:xfrm>
              <a:off x="10554083" y="1101854"/>
              <a:ext cx="557295" cy="508472"/>
            </a:xfrm>
            <a:prstGeom prst="ellips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33F25ED-EC34-4D8B-BB28-562186408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658" b="99178" l="1542" r="15108">
                          <a14:foregroundMark x1="4933" y1="79178" x2="4933" y2="79178"/>
                          <a14:foregroundMark x1="5858" y1="75890" x2="5858" y2="75890"/>
                          <a14:foregroundMark x1="5242" y1="76986" x2="5242" y2="76986"/>
                          <a14:foregroundMark x1="13361" y1="90959" x2="13361" y2="90959"/>
                          <a14:foregroundMark x1="11614" y1="96986" x2="11614" y2="96986"/>
                        </a14:backgroundRemoval>
                      </a14:imgEffect>
                    </a14:imgLayer>
                  </a14:imgProps>
                </a:ext>
              </a:extLst>
            </a:blip>
            <a:srcRect t="60946" r="83148"/>
            <a:stretch/>
          </p:blipFill>
          <p:spPr>
            <a:xfrm>
              <a:off x="10377037" y="829914"/>
              <a:ext cx="911386" cy="792294"/>
            </a:xfrm>
            <a:prstGeom prst="rect">
              <a:avLst/>
            </a:prstGeom>
          </p:spPr>
        </p:pic>
      </p:grpSp>
      <p:sp>
        <p:nvSpPr>
          <p:cNvPr id="26" name="모서리가 둥근 직사각형 29">
            <a:extLst>
              <a:ext uri="{FF2B5EF4-FFF2-40B4-BE49-F238E27FC236}">
                <a16:creationId xmlns:a16="http://schemas.microsoft.com/office/drawing/2014/main" id="{408D5118-D12A-4078-A978-0A4429C5A9CB}"/>
              </a:ext>
            </a:extLst>
          </p:cNvPr>
          <p:cNvSpPr/>
          <p:nvPr/>
        </p:nvSpPr>
        <p:spPr>
          <a:xfrm>
            <a:off x="2373152" y="2979526"/>
            <a:ext cx="1751797" cy="434190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94A0C58-D7A7-4D17-BFA6-754230168913}"/>
              </a:ext>
            </a:extLst>
          </p:cNvPr>
          <p:cNvSpPr/>
          <p:nvPr/>
        </p:nvSpPr>
        <p:spPr>
          <a:xfrm>
            <a:off x="672113" y="3429000"/>
            <a:ext cx="2304000" cy="1942193"/>
          </a:xfrm>
          <a:prstGeom prst="roundRect">
            <a:avLst/>
          </a:prstGeom>
          <a:solidFill>
            <a:srgbClr val="D31B1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모서리가 둥근 직사각형 29">
            <a:extLst>
              <a:ext uri="{FF2B5EF4-FFF2-40B4-BE49-F238E27FC236}">
                <a16:creationId xmlns:a16="http://schemas.microsoft.com/office/drawing/2014/main" id="{7AAEFB31-3CFA-4D52-97BB-9321DB7EC45E}"/>
              </a:ext>
            </a:extLst>
          </p:cNvPr>
          <p:cNvSpPr/>
          <p:nvPr/>
        </p:nvSpPr>
        <p:spPr>
          <a:xfrm>
            <a:off x="1187134" y="4597599"/>
            <a:ext cx="1271042" cy="771171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C7D8FCE-4A2C-4437-A444-5481D8FC0973}"/>
              </a:ext>
            </a:extLst>
          </p:cNvPr>
          <p:cNvSpPr/>
          <p:nvPr/>
        </p:nvSpPr>
        <p:spPr>
          <a:xfrm>
            <a:off x="2973197" y="3426577"/>
            <a:ext cx="2304000" cy="1942193"/>
          </a:xfrm>
          <a:prstGeom prst="roundRect">
            <a:avLst/>
          </a:prstGeom>
          <a:solidFill>
            <a:srgbClr val="00B0F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모서리가 둥근 직사각형 29">
            <a:extLst>
              <a:ext uri="{FF2B5EF4-FFF2-40B4-BE49-F238E27FC236}">
                <a16:creationId xmlns:a16="http://schemas.microsoft.com/office/drawing/2014/main" id="{FD5E1CF9-EEB7-410F-94AB-FC28684480F7}"/>
              </a:ext>
            </a:extLst>
          </p:cNvPr>
          <p:cNvSpPr/>
          <p:nvPr/>
        </p:nvSpPr>
        <p:spPr>
          <a:xfrm>
            <a:off x="3729807" y="4202081"/>
            <a:ext cx="1271042" cy="1152431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chemeClr val="tx1">
                <a:alpha val="68000"/>
              </a:scheme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1">
            <a:extLst>
              <a:ext uri="{FF2B5EF4-FFF2-40B4-BE49-F238E27FC236}">
                <a16:creationId xmlns:a16="http://schemas.microsoft.com/office/drawing/2014/main" id="{3105D809-395E-45D7-988A-EBD9FF4BF055}"/>
              </a:ext>
            </a:extLst>
          </p:cNvPr>
          <p:cNvSpPr/>
          <p:nvPr/>
        </p:nvSpPr>
        <p:spPr>
          <a:xfrm>
            <a:off x="604540" y="6172445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좌측 조작 터치 영역</a:t>
            </a:r>
          </a:p>
        </p:txBody>
      </p:sp>
      <p:sp>
        <p:nvSpPr>
          <p:cNvPr id="41" name="모서리가 둥근 직사각형 31">
            <a:extLst>
              <a:ext uri="{FF2B5EF4-FFF2-40B4-BE49-F238E27FC236}">
                <a16:creationId xmlns:a16="http://schemas.microsoft.com/office/drawing/2014/main" id="{A050755E-ABEE-4291-96EE-1BB48696893B}"/>
              </a:ext>
            </a:extLst>
          </p:cNvPr>
          <p:cNvSpPr/>
          <p:nvPr/>
        </p:nvSpPr>
        <p:spPr>
          <a:xfrm>
            <a:off x="3253828" y="6172445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우측 조작 터치 영역</a:t>
            </a:r>
          </a:p>
        </p:txBody>
      </p:sp>
      <p:cxnSp>
        <p:nvCxnSpPr>
          <p:cNvPr id="42" name="꺾인 연결선 175">
            <a:extLst>
              <a:ext uri="{FF2B5EF4-FFF2-40B4-BE49-F238E27FC236}">
                <a16:creationId xmlns:a16="http://schemas.microsoft.com/office/drawing/2014/main" id="{5DAC67EB-49A8-46B7-A6D3-4714A052CA94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>
            <a:off x="5277197" y="4397674"/>
            <a:ext cx="13483" cy="1927771"/>
          </a:xfrm>
          <a:prstGeom prst="bentConnector3">
            <a:avLst>
              <a:gd name="adj1" fmla="val 1795468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175">
            <a:extLst>
              <a:ext uri="{FF2B5EF4-FFF2-40B4-BE49-F238E27FC236}">
                <a16:creationId xmlns:a16="http://schemas.microsoft.com/office/drawing/2014/main" id="{9E0BB862-F1E6-43C5-898E-BA9160DCEAB2}"/>
              </a:ext>
            </a:extLst>
          </p:cNvPr>
          <p:cNvCxnSpPr>
            <a:cxnSpLocks/>
            <a:stCxn id="11" idx="1"/>
            <a:endCxn id="40" idx="1"/>
          </p:cNvCxnSpPr>
          <p:nvPr/>
        </p:nvCxnSpPr>
        <p:spPr>
          <a:xfrm rot="10800000" flipH="1" flipV="1">
            <a:off x="582652" y="4274095"/>
            <a:ext cx="21888" cy="2051349"/>
          </a:xfrm>
          <a:prstGeom prst="bentConnector3">
            <a:avLst>
              <a:gd name="adj1" fmla="val -1044408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19">
            <a:extLst>
              <a:ext uri="{FF2B5EF4-FFF2-40B4-BE49-F238E27FC236}">
                <a16:creationId xmlns:a16="http://schemas.microsoft.com/office/drawing/2014/main" id="{90F8F4BB-970C-4D4C-BD01-864AF3AEE0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372395"/>
              </p:ext>
            </p:extLst>
          </p:nvPr>
        </p:nvGraphicFramePr>
        <p:xfrm>
          <a:off x="5924820" y="4560612"/>
          <a:ext cx="6078063" cy="2138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979">
                  <a:extLst>
                    <a:ext uri="{9D8B030D-6E8A-4147-A177-3AD203B41FA5}">
                      <a16:colId xmlns:a16="http://schemas.microsoft.com/office/drawing/2014/main" val="1991631401"/>
                    </a:ext>
                  </a:extLst>
                </a:gridCol>
                <a:gridCol w="1347273">
                  <a:extLst>
                    <a:ext uri="{9D8B030D-6E8A-4147-A177-3AD203B41FA5}">
                      <a16:colId xmlns:a16="http://schemas.microsoft.com/office/drawing/2014/main" val="4199093101"/>
                    </a:ext>
                  </a:extLst>
                </a:gridCol>
                <a:gridCol w="2692593">
                  <a:extLst>
                    <a:ext uri="{9D8B030D-6E8A-4147-A177-3AD203B41FA5}">
                      <a16:colId xmlns:a16="http://schemas.microsoft.com/office/drawing/2014/main" val="2106945682"/>
                    </a:ext>
                  </a:extLst>
                </a:gridCol>
                <a:gridCol w="1386218">
                  <a:extLst>
                    <a:ext uri="{9D8B030D-6E8A-4147-A177-3AD203B41FA5}">
                      <a16:colId xmlns:a16="http://schemas.microsoft.com/office/drawing/2014/main" val="41995834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조작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조작 방법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738719"/>
                  </a:ext>
                </a:extLst>
              </a:tr>
              <a:tr h="545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방어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좌측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피격 시 데미지 </a:t>
                      </a:r>
                      <a:r>
                        <a:rPr lang="en-US" altLang="ko-KR" sz="1200" dirty="0"/>
                        <a:t>% </a:t>
                      </a:r>
                      <a:r>
                        <a:rPr lang="ko-KR" altLang="en-US" sz="1200" dirty="0"/>
                        <a:t>경감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홀드 시 방어 상태 지속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캐릭터 직업 별로 방어와 회피 구분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5168"/>
                  </a:ext>
                </a:extLst>
              </a:tr>
              <a:tr h="50959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회피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좌측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타이밍에 맞춰 공격을 회피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홀드 불가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78579"/>
                  </a:ext>
                </a:extLst>
              </a:tr>
              <a:tr h="3896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공격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우측 화면 터치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공격 속도에 비례해 모션 재생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2682"/>
                  </a:ext>
                </a:extLst>
              </a:tr>
              <a:tr h="3896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스킬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캐릭터 별 조건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캐릭터 마다 발동 조건과 효과를 달리하여 유저 선택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491224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BDEBC8-F146-46A3-86A3-B0B7335136BD}"/>
              </a:ext>
            </a:extLst>
          </p:cNvPr>
          <p:cNvSpPr/>
          <p:nvPr/>
        </p:nvSpPr>
        <p:spPr>
          <a:xfrm>
            <a:off x="192303" y="982414"/>
            <a:ext cx="11801143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schemeClr val="tx1"/>
                </a:solidFill>
              </a:rPr>
              <a:t>데블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</a:rPr>
              <a:t>이터의</a:t>
            </a:r>
            <a:r>
              <a:rPr lang="ko-KR" altLang="en-US" sz="1600" b="1" dirty="0">
                <a:solidFill>
                  <a:schemeClr val="tx1"/>
                </a:solidFill>
              </a:rPr>
              <a:t> 전투 시스템을 기획 중인 게임에 반영 하는 방식과 요소 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49" name="내용 개체 틀 25">
            <a:extLst>
              <a:ext uri="{FF2B5EF4-FFF2-40B4-BE49-F238E27FC236}">
                <a16:creationId xmlns:a16="http://schemas.microsoft.com/office/drawing/2014/main" id="{AE97D792-F77E-4A03-84DF-42C478E45D67}"/>
              </a:ext>
            </a:extLst>
          </p:cNvPr>
          <p:cNvSpPr txBox="1">
            <a:spLocks/>
          </p:cNvSpPr>
          <p:nvPr/>
        </p:nvSpPr>
        <p:spPr>
          <a:xfrm>
            <a:off x="192303" y="1287261"/>
            <a:ext cx="11801143" cy="96442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러닝 구간은 다른 러닝게임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쿠키 런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참고해 제작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지속적인 게임 이용을 위해 </a:t>
            </a:r>
            <a:r>
              <a:rPr lang="ko-KR" altLang="en-US" sz="1200" b="1" dirty="0">
                <a:solidFill>
                  <a:srgbClr val="FF0000"/>
                </a:solidFill>
              </a:rPr>
              <a:t>캐릭터의 차이가 조작에서 차지하는 부분을 기획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캐릭터를 수집하고 성장 시키는 의미 부여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조작 난이도를 유저가 조절 하기 위해 기존 </a:t>
            </a:r>
            <a:r>
              <a:rPr lang="ko-KR" altLang="en-US" sz="1200" b="1" dirty="0">
                <a:solidFill>
                  <a:srgbClr val="FF0000"/>
                </a:solidFill>
              </a:rPr>
              <a:t>방어의 기능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</a:rPr>
              <a:t>홀드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터치 조작을 꾹 누르는 행위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</a:rPr>
              <a:t>와 타이밍에 맞춰 터치 하는 두가지로 분리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각 캐릭터 별로 부여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63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572F2A1-A255-4932-A671-AC1FB0388903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핵심 시스템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2EC86326-F87F-481C-ABFD-8923ECE6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50" y="0"/>
            <a:ext cx="8845550" cy="544513"/>
          </a:xfrm>
        </p:spPr>
        <p:txBody>
          <a:bodyPr/>
          <a:lstStyle/>
          <a:p>
            <a:r>
              <a:rPr lang="ko-KR" altLang="en-US" b="1" dirty="0"/>
              <a:t>전투 구간 기획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2629F51-D6C1-475B-A102-2493CF6FD1D4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각 캐릭터 별 조작 상세</a:t>
            </a:r>
            <a:endParaRPr lang="en-US" altLang="ko-KR" b="1" dirty="0"/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DBD50B56-59D3-4834-88AF-9238FA8A7ED4}"/>
              </a:ext>
            </a:extLst>
          </p:cNvPr>
          <p:cNvGrpSpPr/>
          <p:nvPr/>
        </p:nvGrpSpPr>
        <p:grpSpPr>
          <a:xfrm>
            <a:off x="194635" y="957961"/>
            <a:ext cx="11808971" cy="1691166"/>
            <a:chOff x="190726" y="5005941"/>
            <a:chExt cx="11808971" cy="1691166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5C2450E-2A79-40D3-8A4B-5338BEB01AAC}"/>
                </a:ext>
              </a:extLst>
            </p:cNvPr>
            <p:cNvSpPr/>
            <p:nvPr/>
          </p:nvSpPr>
          <p:spPr>
            <a:xfrm>
              <a:off x="192303" y="5005941"/>
              <a:ext cx="11801143" cy="306000"/>
            </a:xfrm>
            <a:prstGeom prst="rect">
              <a:avLst/>
            </a:prstGeom>
            <a:solidFill>
              <a:srgbClr val="D9DF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기획 의도 설명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213" name="내용 개체 틀 25">
              <a:extLst>
                <a:ext uri="{FF2B5EF4-FFF2-40B4-BE49-F238E27FC236}">
                  <a16:creationId xmlns:a16="http://schemas.microsoft.com/office/drawing/2014/main" id="{F0B67152-D911-402A-838B-F5D5D81A925D}"/>
                </a:ext>
              </a:extLst>
            </p:cNvPr>
            <p:cNvSpPr txBox="1">
              <a:spLocks/>
            </p:cNvSpPr>
            <p:nvPr/>
          </p:nvSpPr>
          <p:spPr>
            <a:xfrm>
              <a:off x="190726" y="5311941"/>
              <a:ext cx="11808971" cy="138516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tabLst>
                  <a:tab pos="180975" algn="l"/>
                </a:tabLst>
              </a:pPr>
              <a:r>
                <a:rPr lang="en-US" altLang="ko-KR" sz="1200" dirty="0">
                  <a:solidFill>
                    <a:schemeClr val="tx1"/>
                  </a:solidFill>
                </a:rPr>
                <a:t>‘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데블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이터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 </a:t>
              </a:r>
              <a:r>
                <a:rPr lang="ko-KR" altLang="en-US" sz="1200" dirty="0">
                  <a:solidFill>
                    <a:schemeClr val="tx1"/>
                  </a:solidFill>
                </a:rPr>
                <a:t>에서 혼합 되어 사용 되던 두 가지 조작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버튼 홀드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타이밍에 맞게 터치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r>
                <a:rPr lang="ko-KR" altLang="en-US" sz="1200" dirty="0">
                  <a:solidFill>
                    <a:schemeClr val="tx1"/>
                  </a:solidFill>
                </a:rPr>
                <a:t>를 구분 하여 캐릭터 별로 부여</a:t>
              </a:r>
              <a:r>
                <a:rPr lang="en-US" altLang="ko-KR" sz="1200" dirty="0">
                  <a:solidFill>
                    <a:schemeClr val="tx1"/>
                  </a:solidFill>
                </a:rPr>
                <a:t>.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캐릭터 마다 조작 난이도를 설정하고 성능과 조작 난이도가 반비례 하도록 기획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캐릭터 선택 시  고려 할 요소를 다양하게 만드는 데 기여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r>
                <a:rPr lang="ko-KR" altLang="en-US" sz="1200" dirty="0">
                  <a:solidFill>
                    <a:schemeClr val="tx1"/>
                  </a:solidFill>
                </a:rPr>
                <a:t> 특히 조작 난이도는 플레이어 마다 선호도가 다르지만 일종의 성능으로 생각 되는 부분이므로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확실한 기준과 차별화가 필요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 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6310E3-9230-4A4A-9145-28CD61E0BC2F}"/>
              </a:ext>
            </a:extLst>
          </p:cNvPr>
          <p:cNvSpPr/>
          <p:nvPr/>
        </p:nvSpPr>
        <p:spPr>
          <a:xfrm>
            <a:off x="192303" y="4954200"/>
            <a:ext cx="5903697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방어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70" name="Picture 2" descr="파일:attachment/판타지x러너즈/01.png">
            <a:extLst>
              <a:ext uri="{FF2B5EF4-FFF2-40B4-BE49-F238E27FC236}">
                <a16:creationId xmlns:a16="http://schemas.microsoft.com/office/drawing/2014/main" id="{E7ED79BA-E6CA-46FD-BA01-2599F332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93" y="5276915"/>
            <a:ext cx="9525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AF2F8018-120C-4207-8DD2-D2923C77C4C2}"/>
              </a:ext>
            </a:extLst>
          </p:cNvPr>
          <p:cNvSpPr/>
          <p:nvPr/>
        </p:nvSpPr>
        <p:spPr>
          <a:xfrm>
            <a:off x="6094168" y="4954200"/>
            <a:ext cx="5903697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회피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F84A7C3A-386F-4260-AFD7-FA0120E2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r="13750" b="13970"/>
          <a:stretch/>
        </p:blipFill>
        <p:spPr>
          <a:xfrm>
            <a:off x="997468" y="5897298"/>
            <a:ext cx="571715" cy="67557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A4CAD01-9F24-4029-9026-1CF89D273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2119" y="5929657"/>
            <a:ext cx="864474" cy="674162"/>
          </a:xfrm>
          <a:prstGeom prst="rect">
            <a:avLst/>
          </a:prstGeom>
        </p:spPr>
      </p:pic>
      <p:sp>
        <p:nvSpPr>
          <p:cNvPr id="86" name="내용 개체 틀 25">
            <a:extLst>
              <a:ext uri="{FF2B5EF4-FFF2-40B4-BE49-F238E27FC236}">
                <a16:creationId xmlns:a16="http://schemas.microsoft.com/office/drawing/2014/main" id="{C60906DC-31E7-4680-963A-D1B0BE6905D7}"/>
              </a:ext>
            </a:extLst>
          </p:cNvPr>
          <p:cNvSpPr txBox="1">
            <a:spLocks/>
          </p:cNvSpPr>
          <p:nvPr/>
        </p:nvSpPr>
        <p:spPr>
          <a:xfrm>
            <a:off x="2890255" y="5563560"/>
            <a:ext cx="3203914" cy="113258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홀드 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데미지가 </a:t>
            </a:r>
            <a:r>
              <a:rPr lang="en-US" altLang="ko-KR" sz="1200" dirty="0">
                <a:solidFill>
                  <a:schemeClr val="tx1"/>
                </a:solidFill>
              </a:rPr>
              <a:t>%</a:t>
            </a:r>
            <a:r>
              <a:rPr lang="ko-KR" altLang="en-US" sz="1200" dirty="0">
                <a:solidFill>
                  <a:schemeClr val="tx1"/>
                </a:solidFill>
              </a:rPr>
              <a:t>로 감소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이 되지 않음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04D4182-3E5B-452F-8CBB-919D961E7799}"/>
              </a:ext>
            </a:extLst>
          </p:cNvPr>
          <p:cNvSpPr/>
          <p:nvPr/>
        </p:nvSpPr>
        <p:spPr>
          <a:xfrm>
            <a:off x="192303" y="2648714"/>
            <a:ext cx="11801143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방어</a:t>
            </a:r>
            <a:r>
              <a:rPr lang="en-US" altLang="ko-KR" sz="1600" b="1" dirty="0">
                <a:solidFill>
                  <a:schemeClr val="tx1"/>
                </a:solidFill>
              </a:rPr>
              <a:t>/</a:t>
            </a:r>
            <a:r>
              <a:rPr lang="ko-KR" altLang="en-US" sz="1600" b="1" dirty="0">
                <a:solidFill>
                  <a:schemeClr val="tx1"/>
                </a:solidFill>
              </a:rPr>
              <a:t>회피 조작 흐름도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스킬을 고려 하지 않는 상태의 흐름도로 스킬의 경우 해당 흐름도에 추가 되는 방식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5A88CA8-40C0-4D67-9E95-661E1E92B6E7}"/>
              </a:ext>
            </a:extLst>
          </p:cNvPr>
          <p:cNvSpPr/>
          <p:nvPr/>
        </p:nvSpPr>
        <p:spPr>
          <a:xfrm>
            <a:off x="438820" y="3654860"/>
            <a:ext cx="2007301" cy="4371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방어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회피 판정 영역 출력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89" name="순서도: 수행의 시작/종료 88">
            <a:extLst>
              <a:ext uri="{FF2B5EF4-FFF2-40B4-BE49-F238E27FC236}">
                <a16:creationId xmlns:a16="http://schemas.microsoft.com/office/drawing/2014/main" id="{C2F50993-6366-4401-B41E-E5171E54349F}"/>
              </a:ext>
            </a:extLst>
          </p:cNvPr>
          <p:cNvSpPr/>
          <p:nvPr/>
        </p:nvSpPr>
        <p:spPr>
          <a:xfrm>
            <a:off x="220731" y="3174720"/>
            <a:ext cx="2443480" cy="331949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좌측 영역 터치 시 시작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2017CCEB-1802-4547-850A-67E7EDE5924C}"/>
              </a:ext>
            </a:extLst>
          </p:cNvPr>
          <p:cNvCxnSpPr>
            <a:cxnSpLocks/>
            <a:stCxn id="89" idx="2"/>
            <a:endCxn id="88" idx="0"/>
          </p:cNvCxnSpPr>
          <p:nvPr/>
        </p:nvCxnSpPr>
        <p:spPr>
          <a:xfrm rot="5400000">
            <a:off x="1368376" y="3580764"/>
            <a:ext cx="148191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순서도: 판단 94">
            <a:extLst>
              <a:ext uri="{FF2B5EF4-FFF2-40B4-BE49-F238E27FC236}">
                <a16:creationId xmlns:a16="http://schemas.microsoft.com/office/drawing/2014/main" id="{A89EFA42-C141-4FB4-A093-791F1E5E7F98}"/>
              </a:ext>
            </a:extLst>
          </p:cNvPr>
          <p:cNvSpPr/>
          <p:nvPr/>
        </p:nvSpPr>
        <p:spPr>
          <a:xfrm>
            <a:off x="2772119" y="3265865"/>
            <a:ext cx="2007301" cy="73410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영역 내 공격 유무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93949EB8-368E-4408-B4A7-3FF7EB453BBD}"/>
              </a:ext>
            </a:extLst>
          </p:cNvPr>
          <p:cNvCxnSpPr>
            <a:cxnSpLocks/>
            <a:stCxn id="88" idx="3"/>
            <a:endCxn id="95" idx="1"/>
          </p:cNvCxnSpPr>
          <p:nvPr/>
        </p:nvCxnSpPr>
        <p:spPr>
          <a:xfrm flipV="1">
            <a:off x="2446121" y="3632916"/>
            <a:ext cx="325998" cy="24052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A89BED5E-0CD7-45DE-B7EC-EEA2195CDE1E}"/>
              </a:ext>
            </a:extLst>
          </p:cNvPr>
          <p:cNvCxnSpPr>
            <a:cxnSpLocks/>
            <a:stCxn id="95" idx="2"/>
            <a:endCxn id="144" idx="1"/>
          </p:cNvCxnSpPr>
          <p:nvPr/>
        </p:nvCxnSpPr>
        <p:spPr>
          <a:xfrm rot="16200000" flipH="1">
            <a:off x="6482754" y="1292981"/>
            <a:ext cx="459888" cy="587385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220A7469-E355-4F9A-B309-3D46BCE539A9}"/>
              </a:ext>
            </a:extLst>
          </p:cNvPr>
          <p:cNvCxnSpPr>
            <a:cxnSpLocks/>
            <a:stCxn id="95" idx="3"/>
            <a:endCxn id="111" idx="1"/>
          </p:cNvCxnSpPr>
          <p:nvPr/>
        </p:nvCxnSpPr>
        <p:spPr>
          <a:xfrm>
            <a:off x="4779420" y="3632916"/>
            <a:ext cx="228143" cy="12700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순서도: 판단 110">
            <a:extLst>
              <a:ext uri="{FF2B5EF4-FFF2-40B4-BE49-F238E27FC236}">
                <a16:creationId xmlns:a16="http://schemas.microsoft.com/office/drawing/2014/main" id="{35A10B91-5D55-49D7-AB25-B7F76E5B52BB}"/>
              </a:ext>
            </a:extLst>
          </p:cNvPr>
          <p:cNvSpPr/>
          <p:nvPr/>
        </p:nvSpPr>
        <p:spPr>
          <a:xfrm>
            <a:off x="5007563" y="3265865"/>
            <a:ext cx="2276350" cy="73410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캐릭터 능력이 방어일 경우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4693F027-43C4-4AC2-A010-F482ADF8BB05}"/>
              </a:ext>
            </a:extLst>
          </p:cNvPr>
          <p:cNvSpPr/>
          <p:nvPr/>
        </p:nvSpPr>
        <p:spPr>
          <a:xfrm>
            <a:off x="7581366" y="3439890"/>
            <a:ext cx="2007301" cy="386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일정 시간 방어 판정 부여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6A902B6F-19D6-4F9F-8976-C489CC8CF88F}"/>
              </a:ext>
            </a:extLst>
          </p:cNvPr>
          <p:cNvCxnSpPr>
            <a:cxnSpLocks/>
            <a:stCxn id="111" idx="3"/>
            <a:endCxn id="119" idx="1"/>
          </p:cNvCxnSpPr>
          <p:nvPr/>
        </p:nvCxnSpPr>
        <p:spPr>
          <a:xfrm flipV="1">
            <a:off x="7283913" y="3632915"/>
            <a:ext cx="297453" cy="1"/>
          </a:xfrm>
          <a:prstGeom prst="bentConnector3">
            <a:avLst>
              <a:gd name="adj1" fmla="val 5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327404-7947-4D30-A8A5-01D7BBEC0D86}"/>
              </a:ext>
            </a:extLst>
          </p:cNvPr>
          <p:cNvSpPr/>
          <p:nvPr/>
        </p:nvSpPr>
        <p:spPr>
          <a:xfrm>
            <a:off x="7571741" y="3947294"/>
            <a:ext cx="2007301" cy="386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일정 시간 회피 판정 부여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FC361EC7-F856-48AB-BEF3-89F15AEB8260}"/>
              </a:ext>
            </a:extLst>
          </p:cNvPr>
          <p:cNvCxnSpPr>
            <a:cxnSpLocks/>
            <a:stCxn id="111" idx="2"/>
            <a:endCxn id="125" idx="1"/>
          </p:cNvCxnSpPr>
          <p:nvPr/>
        </p:nvCxnSpPr>
        <p:spPr>
          <a:xfrm rot="16200000" flipH="1">
            <a:off x="6788563" y="3357140"/>
            <a:ext cx="140353" cy="142600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B93357CF-0F3A-42D4-A7F1-9B11BDFCD123}"/>
              </a:ext>
            </a:extLst>
          </p:cNvPr>
          <p:cNvCxnSpPr>
            <a:cxnSpLocks/>
            <a:stCxn id="119" idx="3"/>
            <a:endCxn id="132" idx="1"/>
          </p:cNvCxnSpPr>
          <p:nvPr/>
        </p:nvCxnSpPr>
        <p:spPr>
          <a:xfrm>
            <a:off x="9588667" y="3632915"/>
            <a:ext cx="306713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순서도: 판단 131">
            <a:extLst>
              <a:ext uri="{FF2B5EF4-FFF2-40B4-BE49-F238E27FC236}">
                <a16:creationId xmlns:a16="http://schemas.microsoft.com/office/drawing/2014/main" id="{233B6A34-E3AF-4EE0-9FC6-C23940F99F1D}"/>
              </a:ext>
            </a:extLst>
          </p:cNvPr>
          <p:cNvSpPr/>
          <p:nvPr/>
        </p:nvSpPr>
        <p:spPr>
          <a:xfrm>
            <a:off x="9895380" y="3265865"/>
            <a:ext cx="2075890" cy="73410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조작 키 홀드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상태 체크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67CA38D6-2993-4AE0-9BC0-654948436367}"/>
              </a:ext>
            </a:extLst>
          </p:cNvPr>
          <p:cNvCxnSpPr>
            <a:cxnSpLocks/>
            <a:stCxn id="132" idx="0"/>
            <a:endCxn id="95" idx="0"/>
          </p:cNvCxnSpPr>
          <p:nvPr/>
        </p:nvCxnSpPr>
        <p:spPr>
          <a:xfrm rot="16200000" flipV="1">
            <a:off x="7354548" y="-312913"/>
            <a:ext cx="12700" cy="7157555"/>
          </a:xfrm>
          <a:prstGeom prst="bentConnector3">
            <a:avLst>
              <a:gd name="adj1" fmla="val 1800000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78DFBD3B-EA82-4A42-8DC7-9169A27DC0BC}"/>
              </a:ext>
            </a:extLst>
          </p:cNvPr>
          <p:cNvCxnSpPr>
            <a:cxnSpLocks/>
            <a:stCxn id="132" idx="2"/>
            <a:endCxn id="144" idx="3"/>
          </p:cNvCxnSpPr>
          <p:nvPr/>
        </p:nvCxnSpPr>
        <p:spPr>
          <a:xfrm rot="5400000">
            <a:off x="10602825" y="4129354"/>
            <a:ext cx="459888" cy="20111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순서도: 수행의 시작/종료 143">
            <a:extLst>
              <a:ext uri="{FF2B5EF4-FFF2-40B4-BE49-F238E27FC236}">
                <a16:creationId xmlns:a16="http://schemas.microsoft.com/office/drawing/2014/main" id="{0F84AD65-12EC-4BE0-B314-60EA5A92ADBA}"/>
              </a:ext>
            </a:extLst>
          </p:cNvPr>
          <p:cNvSpPr/>
          <p:nvPr/>
        </p:nvSpPr>
        <p:spPr>
          <a:xfrm>
            <a:off x="9649627" y="4293879"/>
            <a:ext cx="1082586" cy="331949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종료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712D5B68-E24C-4373-A210-D750A9483A4C}"/>
              </a:ext>
            </a:extLst>
          </p:cNvPr>
          <p:cNvCxnSpPr>
            <a:cxnSpLocks/>
            <a:stCxn id="125" idx="3"/>
            <a:endCxn id="144" idx="0"/>
          </p:cNvCxnSpPr>
          <p:nvPr/>
        </p:nvCxnSpPr>
        <p:spPr>
          <a:xfrm>
            <a:off x="9579042" y="4140319"/>
            <a:ext cx="611878" cy="1535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DE9DC6B0-3579-4216-8E7C-D650B14A9C1C}"/>
              </a:ext>
            </a:extLst>
          </p:cNvPr>
          <p:cNvSpPr/>
          <p:nvPr/>
        </p:nvSpPr>
        <p:spPr>
          <a:xfrm>
            <a:off x="8022826" y="4699698"/>
            <a:ext cx="3970620" cy="245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조작 키 홀드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=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터치 후 손을 떼지 않고 유지 하는 상태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08" name="내용 개체 틀 25">
            <a:extLst>
              <a:ext uri="{FF2B5EF4-FFF2-40B4-BE49-F238E27FC236}">
                <a16:creationId xmlns:a16="http://schemas.microsoft.com/office/drawing/2014/main" id="{D055B7D0-E82D-4A3D-887E-F0C603B29168}"/>
              </a:ext>
            </a:extLst>
          </p:cNvPr>
          <p:cNvSpPr txBox="1">
            <a:spLocks/>
          </p:cNvSpPr>
          <p:nvPr/>
        </p:nvSpPr>
        <p:spPr>
          <a:xfrm>
            <a:off x="8792371" y="5563560"/>
            <a:ext cx="3211235" cy="112707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홀드 불가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성공 시 데미지를 받지 않음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09" name="Picture 6" descr="파일:attachment/판타지x러너즈/tristan.png">
            <a:extLst>
              <a:ext uri="{FF2B5EF4-FFF2-40B4-BE49-F238E27FC236}">
                <a16:creationId xmlns:a16="http://schemas.microsoft.com/office/drawing/2014/main" id="{C8D74E79-B601-4773-9A05-282B581AC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02" y="5312985"/>
            <a:ext cx="857053" cy="13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D6F8E4AF-D2D0-4345-A9AD-50CEBF8AC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56682" y="5811016"/>
            <a:ext cx="864474" cy="674162"/>
          </a:xfrm>
          <a:prstGeom prst="rect">
            <a:avLst/>
          </a:prstGeom>
        </p:spPr>
      </p:pic>
      <p:sp>
        <p:nvSpPr>
          <p:cNvPr id="211" name="타원 210">
            <a:extLst>
              <a:ext uri="{FF2B5EF4-FFF2-40B4-BE49-F238E27FC236}">
                <a16:creationId xmlns:a16="http://schemas.microsoft.com/office/drawing/2014/main" id="{BEF15D05-E3B2-469C-9FFC-25FDAC072F64}"/>
              </a:ext>
            </a:extLst>
          </p:cNvPr>
          <p:cNvSpPr/>
          <p:nvPr/>
        </p:nvSpPr>
        <p:spPr>
          <a:xfrm>
            <a:off x="6825285" y="5916222"/>
            <a:ext cx="621766" cy="52334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내용 개체 틀 25">
            <a:extLst>
              <a:ext uri="{FF2B5EF4-FFF2-40B4-BE49-F238E27FC236}">
                <a16:creationId xmlns:a16="http://schemas.microsoft.com/office/drawing/2014/main" id="{1E300638-0D26-45FF-9FE2-AC5D556C8127}"/>
              </a:ext>
            </a:extLst>
          </p:cNvPr>
          <p:cNvSpPr txBox="1">
            <a:spLocks/>
          </p:cNvSpPr>
          <p:nvPr/>
        </p:nvSpPr>
        <p:spPr>
          <a:xfrm>
            <a:off x="2882933" y="5260167"/>
            <a:ext cx="3211235" cy="30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조작 난이도 낮음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5" name="내용 개체 틀 25">
            <a:extLst>
              <a:ext uri="{FF2B5EF4-FFF2-40B4-BE49-F238E27FC236}">
                <a16:creationId xmlns:a16="http://schemas.microsoft.com/office/drawing/2014/main" id="{6CC8EA20-5AB2-482D-806B-AF49F05E421C}"/>
              </a:ext>
            </a:extLst>
          </p:cNvPr>
          <p:cNvSpPr txBox="1">
            <a:spLocks/>
          </p:cNvSpPr>
          <p:nvPr/>
        </p:nvSpPr>
        <p:spPr>
          <a:xfrm>
            <a:off x="8785050" y="5260167"/>
            <a:ext cx="3211235" cy="30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조작 난이도 높음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16" name="내용 개체 틀 25">
            <a:extLst>
              <a:ext uri="{FF2B5EF4-FFF2-40B4-BE49-F238E27FC236}">
                <a16:creationId xmlns:a16="http://schemas.microsoft.com/office/drawing/2014/main" id="{8B8F533E-7255-4C89-B264-42E92936ADEF}"/>
              </a:ext>
            </a:extLst>
          </p:cNvPr>
          <p:cNvSpPr txBox="1">
            <a:spLocks/>
          </p:cNvSpPr>
          <p:nvPr/>
        </p:nvSpPr>
        <p:spPr>
          <a:xfrm>
            <a:off x="6868863" y="5294874"/>
            <a:ext cx="1488108" cy="390242"/>
          </a:xfrm>
          <a:prstGeom prst="rect">
            <a:avLst/>
          </a:prstGeom>
          <a:solidFill>
            <a:schemeClr val="bg1">
              <a:alpha val="24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MISS</a:t>
            </a:r>
          </a:p>
        </p:txBody>
      </p:sp>
      <p:sp>
        <p:nvSpPr>
          <p:cNvPr id="217" name="내용 개체 틀 25">
            <a:extLst>
              <a:ext uri="{FF2B5EF4-FFF2-40B4-BE49-F238E27FC236}">
                <a16:creationId xmlns:a16="http://schemas.microsoft.com/office/drawing/2014/main" id="{6E0EF9B4-B591-4562-99D6-3803D21FDC77}"/>
              </a:ext>
            </a:extLst>
          </p:cNvPr>
          <p:cNvSpPr txBox="1">
            <a:spLocks/>
          </p:cNvSpPr>
          <p:nvPr/>
        </p:nvSpPr>
        <p:spPr>
          <a:xfrm>
            <a:off x="941837" y="5260167"/>
            <a:ext cx="1488108" cy="390242"/>
          </a:xfrm>
          <a:prstGeom prst="rect">
            <a:avLst/>
          </a:prstGeom>
          <a:solidFill>
            <a:schemeClr val="bg1">
              <a:alpha val="24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GAURD</a:t>
            </a:r>
          </a:p>
        </p:txBody>
      </p:sp>
      <p:sp>
        <p:nvSpPr>
          <p:cNvPr id="218" name="내용 개체 틀 25">
            <a:extLst>
              <a:ext uri="{FF2B5EF4-FFF2-40B4-BE49-F238E27FC236}">
                <a16:creationId xmlns:a16="http://schemas.microsoft.com/office/drawing/2014/main" id="{7F96DB8B-DADB-4F5A-AD54-ED6E503AD8BB}"/>
              </a:ext>
            </a:extLst>
          </p:cNvPr>
          <p:cNvSpPr txBox="1">
            <a:spLocks/>
          </p:cNvSpPr>
          <p:nvPr/>
        </p:nvSpPr>
        <p:spPr>
          <a:xfrm>
            <a:off x="1287891" y="5594639"/>
            <a:ext cx="1304912" cy="238114"/>
          </a:xfrm>
          <a:prstGeom prst="rect">
            <a:avLst/>
          </a:prstGeom>
          <a:solidFill>
            <a:schemeClr val="bg1">
              <a:alpha val="24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en-US" altLang="ko-KR" sz="2400" dirty="0">
                <a:ln w="12700"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99</a:t>
            </a:r>
          </a:p>
        </p:txBody>
      </p:sp>
    </p:spTree>
    <p:extLst>
      <p:ext uri="{BB962C8B-B14F-4D97-AF65-F5344CB8AC3E}">
        <p14:creationId xmlns:p14="http://schemas.microsoft.com/office/powerpoint/2010/main" val="2333762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572F2A1-A255-4932-A671-AC1FB0388903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핵심 시스템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2EC86326-F87F-481C-ABFD-8923ECE6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50" y="0"/>
            <a:ext cx="8845550" cy="544513"/>
          </a:xfrm>
        </p:spPr>
        <p:txBody>
          <a:bodyPr/>
          <a:lstStyle/>
          <a:p>
            <a:r>
              <a:rPr lang="ko-KR" altLang="en-US" b="1" dirty="0"/>
              <a:t>전투 구간 기획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2629F51-D6C1-475B-A102-2493CF6FD1D4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보스 능력치 기획</a:t>
            </a:r>
            <a:endParaRPr lang="en-US" altLang="ko-KR" b="1" dirty="0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C5D1EB5E-62CF-4563-85AF-8344CE5C8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7001396"/>
              </p:ext>
            </p:extLst>
          </p:nvPr>
        </p:nvGraphicFramePr>
        <p:xfrm>
          <a:off x="192304" y="4861174"/>
          <a:ext cx="118030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047">
                  <a:extLst>
                    <a:ext uri="{9D8B030D-6E8A-4147-A177-3AD203B41FA5}">
                      <a16:colId xmlns:a16="http://schemas.microsoft.com/office/drawing/2014/main" val="95733480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800835137"/>
                    </a:ext>
                  </a:extLst>
                </a:gridCol>
                <a:gridCol w="7518515">
                  <a:extLst>
                    <a:ext uri="{9D8B030D-6E8A-4147-A177-3AD203B41FA5}">
                      <a16:colId xmlns:a16="http://schemas.microsoft.com/office/drawing/2014/main" val="3575464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766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타입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돌진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원거리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마법사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6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패턴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투사체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특수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08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데미지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 시 수치 값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13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피격 시 수치 값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96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96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572F2A1-A255-4932-A671-AC1FB0388903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핵심 시스템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2EC86326-F87F-481C-ABFD-8923ECE6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50" y="0"/>
            <a:ext cx="8845550" cy="544513"/>
          </a:xfrm>
        </p:spPr>
        <p:txBody>
          <a:bodyPr/>
          <a:lstStyle/>
          <a:p>
            <a:r>
              <a:rPr lang="ko-KR" altLang="en-US" b="1" dirty="0"/>
              <a:t>전투 구간 기획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2629F51-D6C1-475B-A102-2493CF6FD1D4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보스 능력치 기획</a:t>
            </a:r>
            <a:endParaRPr lang="en-US" altLang="ko-KR" b="1" dirty="0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C5D1EB5E-62CF-4563-85AF-8344CE5C8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46495"/>
              </p:ext>
            </p:extLst>
          </p:nvPr>
        </p:nvGraphicFramePr>
        <p:xfrm>
          <a:off x="209317" y="4848474"/>
          <a:ext cx="118030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047">
                  <a:extLst>
                    <a:ext uri="{9D8B030D-6E8A-4147-A177-3AD203B41FA5}">
                      <a16:colId xmlns:a16="http://schemas.microsoft.com/office/drawing/2014/main" val="95733480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800835137"/>
                    </a:ext>
                  </a:extLst>
                </a:gridCol>
                <a:gridCol w="7518515">
                  <a:extLst>
                    <a:ext uri="{9D8B030D-6E8A-4147-A177-3AD203B41FA5}">
                      <a16:colId xmlns:a16="http://schemas.microsoft.com/office/drawing/2014/main" val="3575464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766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선행 동작 속도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초 단위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732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투사체 속도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투사체의 초 당 이동 거리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1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판정 시간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8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후행 동작 속도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초 단위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32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126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572F2A1-A255-4932-A671-AC1FB0388903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핵심 시스템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2EC86326-F87F-481C-ABFD-8923ECE6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50" y="0"/>
            <a:ext cx="8845550" cy="544513"/>
          </a:xfrm>
        </p:spPr>
        <p:txBody>
          <a:bodyPr/>
          <a:lstStyle/>
          <a:p>
            <a:r>
              <a:rPr lang="ko-KR" altLang="en-US" b="1" dirty="0"/>
              <a:t>전투 구간 기획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2629F51-D6C1-475B-A102-2493CF6FD1D4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보스 능력치 기획</a:t>
            </a:r>
            <a:endParaRPr lang="en-US" altLang="ko-KR" b="1" dirty="0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C5D1EB5E-62CF-4563-85AF-8344CE5C8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287387"/>
              </p:ext>
            </p:extLst>
          </p:nvPr>
        </p:nvGraphicFramePr>
        <p:xfrm>
          <a:off x="192304" y="5585074"/>
          <a:ext cx="118030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047">
                  <a:extLst>
                    <a:ext uri="{9D8B030D-6E8A-4147-A177-3AD203B41FA5}">
                      <a16:colId xmlns:a16="http://schemas.microsoft.com/office/drawing/2014/main" val="957334808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800835137"/>
                    </a:ext>
                  </a:extLst>
                </a:gridCol>
                <a:gridCol w="7518515">
                  <a:extLst>
                    <a:ext uri="{9D8B030D-6E8A-4147-A177-3AD203B41FA5}">
                      <a16:colId xmlns:a16="http://schemas.microsoft.com/office/drawing/2014/main" val="3575464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766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그로기 게이지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피격 시 그로기 최대 값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80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그로기 내성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그로기 계산 시 감소 비율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462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572F2A1-A255-4932-A671-AC1FB0388903}"/>
              </a:ext>
            </a:extLst>
          </p:cNvPr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핵심 시스템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2EC86326-F87F-481C-ABFD-8923ECE6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450" y="0"/>
            <a:ext cx="8845550" cy="544513"/>
          </a:xfrm>
        </p:spPr>
        <p:txBody>
          <a:bodyPr/>
          <a:lstStyle/>
          <a:p>
            <a:r>
              <a:rPr lang="ko-KR" altLang="en-US" b="1" dirty="0"/>
              <a:t>전투 구간 기획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2629F51-D6C1-475B-A102-2493CF6FD1D4}"/>
              </a:ext>
            </a:extLst>
          </p:cNvPr>
          <p:cNvSpPr txBox="1">
            <a:spLocks/>
          </p:cNvSpPr>
          <p:nvPr/>
        </p:nvSpPr>
        <p:spPr>
          <a:xfrm>
            <a:off x="198553" y="539005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보스 패턴 기획</a:t>
            </a:r>
            <a:endParaRPr lang="en-US" altLang="ko-KR" b="1" dirty="0"/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88AB51C7-014A-41A3-B91A-BEE501C5A038}"/>
              </a:ext>
            </a:extLst>
          </p:cNvPr>
          <p:cNvSpPr txBox="1">
            <a:spLocks noChangeAspect="1"/>
          </p:cNvSpPr>
          <p:nvPr/>
        </p:nvSpPr>
        <p:spPr>
          <a:xfrm>
            <a:off x="6072292" y="4477575"/>
            <a:ext cx="5889880" cy="20787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3EF80039-3D41-4A12-8E4C-6CF58C30A33F}"/>
              </a:ext>
            </a:extLst>
          </p:cNvPr>
          <p:cNvSpPr/>
          <p:nvPr/>
        </p:nvSpPr>
        <p:spPr>
          <a:xfrm>
            <a:off x="212897" y="1689261"/>
            <a:ext cx="5491218" cy="414000"/>
          </a:xfrm>
          <a:prstGeom prst="flowChartProcess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ysClr val="windowText" lastClr="000000"/>
                </a:solidFill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투사체 패턴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각기 다른 타이밍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방향의 투사체로 난이도 조절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.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91B5C3A8-3A03-4299-BC1D-F51B5C158F08}"/>
              </a:ext>
            </a:extLst>
          </p:cNvPr>
          <p:cNvSpPr txBox="1">
            <a:spLocks noChangeAspect="1"/>
          </p:cNvSpPr>
          <p:nvPr/>
        </p:nvSpPr>
        <p:spPr>
          <a:xfrm>
            <a:off x="212896" y="2102792"/>
            <a:ext cx="5491220" cy="1742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14D4EFF-DDF9-4A06-90EF-7FD4C8BD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532" l="8029" r="88321">
                        <a14:foregroundMark x1="34307" y1="13873" x2="34307" y2="13873"/>
                        <a14:foregroundMark x1="33577" y1="15029" x2="33577" y2="15029"/>
                        <a14:foregroundMark x1="33577" y1="13873" x2="33577" y2="13873"/>
                        <a14:backgroundMark x1="32847" y1="13295" x2="32847" y2="13295"/>
                        <a14:backgroundMark x1="37226" y1="4624" x2="37226" y2="4624"/>
                        <a14:backgroundMark x1="39416" y1="2312" x2="39416" y2="2312"/>
                        <a14:backgroundMark x1="46715" y1="5780" x2="46715" y2="5780"/>
                        <a14:backgroundMark x1="50365" y1="7514" x2="50365" y2="7514"/>
                        <a14:backgroundMark x1="56934" y1="5202" x2="56934" y2="5202"/>
                        <a14:backgroundMark x1="63504" y1="11561" x2="63504" y2="11561"/>
                        <a14:backgroundMark x1="67883" y1="22543" x2="67883" y2="23121"/>
                        <a14:backgroundMark x1="26277" y1="21965" x2="26277" y2="21965"/>
                        <a14:backgroundMark x1="24818" y1="27168" x2="24818" y2="27168"/>
                        <a14:backgroundMark x1="41606" y1="28324" x2="41606" y2="28324"/>
                        <a14:backgroundMark x1="30657" y1="35838" x2="30657" y2="35838"/>
                        <a14:backgroundMark x1="30657" y1="38150" x2="30657" y2="38150"/>
                        <a14:backgroundMark x1="18248" y1="46243" x2="18248" y2="46243"/>
                        <a14:backgroundMark x1="14599" y1="52601" x2="14599" y2="52601"/>
                        <a14:backgroundMark x1="20438" y1="62428" x2="20438" y2="62428"/>
                        <a14:backgroundMark x1="70803" y1="39306" x2="70803" y2="39306"/>
                        <a14:backgroundMark x1="66423" y1="29480" x2="66423" y2="29480"/>
                        <a14:backgroundMark x1="62774" y1="35260" x2="62774" y2="35260"/>
                        <a14:backgroundMark x1="73723" y1="46243" x2="73723" y2="46243"/>
                        <a14:backgroundMark x1="73723" y1="53179" x2="73723" y2="53179"/>
                        <a14:backgroundMark x1="72263" y1="60694" x2="71533" y2="62428"/>
                        <a14:backgroundMark x1="63504" y1="74566" x2="63504" y2="74566"/>
                        <a14:backgroundMark x1="65693" y1="88439" x2="65693" y2="88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6" r="26007"/>
          <a:stretch/>
        </p:blipFill>
        <p:spPr>
          <a:xfrm>
            <a:off x="1215021" y="2613974"/>
            <a:ext cx="552590" cy="115680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B75568-9001-44C2-B4E5-9B53081DA6D1}"/>
              </a:ext>
            </a:extLst>
          </p:cNvPr>
          <p:cNvGrpSpPr>
            <a:grpSpLocks noChangeAspect="1"/>
          </p:cNvGrpSpPr>
          <p:nvPr/>
        </p:nvGrpSpPr>
        <p:grpSpPr>
          <a:xfrm>
            <a:off x="4066437" y="2613974"/>
            <a:ext cx="1017357" cy="1156803"/>
            <a:chOff x="7390398" y="2842306"/>
            <a:chExt cx="1410594" cy="160394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A06F9FB-83D0-475B-B7B0-B92C8ADA3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632" b="16255"/>
            <a:stretch/>
          </p:blipFill>
          <p:spPr>
            <a:xfrm flipH="1">
              <a:off x="7390398" y="3429000"/>
              <a:ext cx="1410594" cy="101724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0E94D5C-ABD7-450C-8127-120001CF8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97" b="16255"/>
            <a:stretch/>
          </p:blipFill>
          <p:spPr>
            <a:xfrm flipH="1">
              <a:off x="7394859" y="2842306"/>
              <a:ext cx="1081967" cy="160394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B6E5BE-D535-41AE-8844-DFA47B055EFD}"/>
              </a:ext>
            </a:extLst>
          </p:cNvPr>
          <p:cNvGrpSpPr/>
          <p:nvPr/>
        </p:nvGrpSpPr>
        <p:grpSpPr>
          <a:xfrm rot="1293088">
            <a:off x="2379396" y="3240228"/>
            <a:ext cx="540000" cy="540000"/>
            <a:chOff x="2635228" y="3143178"/>
            <a:chExt cx="540000" cy="540000"/>
          </a:xfrm>
        </p:grpSpPr>
        <p:sp>
          <p:nvSpPr>
            <p:cNvPr id="26" name="눈물 방울 25">
              <a:extLst>
                <a:ext uri="{FF2B5EF4-FFF2-40B4-BE49-F238E27FC236}">
                  <a16:creationId xmlns:a16="http://schemas.microsoft.com/office/drawing/2014/main" id="{413AFC6E-2C34-4B6F-9433-3ACF1313867A}"/>
                </a:ext>
              </a:extLst>
            </p:cNvPr>
            <p:cNvSpPr/>
            <p:nvPr/>
          </p:nvSpPr>
          <p:spPr>
            <a:xfrm rot="2822026">
              <a:off x="2635228" y="3143178"/>
              <a:ext cx="540000" cy="540000"/>
            </a:xfrm>
            <a:prstGeom prst="teardrop">
              <a:avLst>
                <a:gd name="adj" fmla="val 108599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353589A-1377-4CCB-8A91-FABAF13667CD}"/>
                </a:ext>
              </a:extLst>
            </p:cNvPr>
            <p:cNvSpPr/>
            <p:nvPr/>
          </p:nvSpPr>
          <p:spPr>
            <a:xfrm>
              <a:off x="2689228" y="3197178"/>
              <a:ext cx="432000" cy="43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B1EA89-0E0D-4E23-A75A-9A6ED36AC909}"/>
              </a:ext>
            </a:extLst>
          </p:cNvPr>
          <p:cNvGrpSpPr/>
          <p:nvPr/>
        </p:nvGrpSpPr>
        <p:grpSpPr>
          <a:xfrm rot="19759945">
            <a:off x="2069842" y="2177682"/>
            <a:ext cx="540000" cy="540000"/>
            <a:chOff x="2635228" y="3143178"/>
            <a:chExt cx="540000" cy="540000"/>
          </a:xfrm>
        </p:grpSpPr>
        <p:sp>
          <p:nvSpPr>
            <p:cNvPr id="29" name="눈물 방울 28">
              <a:extLst>
                <a:ext uri="{FF2B5EF4-FFF2-40B4-BE49-F238E27FC236}">
                  <a16:creationId xmlns:a16="http://schemas.microsoft.com/office/drawing/2014/main" id="{10FC4CCE-3063-4314-A436-EAE53D494CC7}"/>
                </a:ext>
              </a:extLst>
            </p:cNvPr>
            <p:cNvSpPr/>
            <p:nvPr/>
          </p:nvSpPr>
          <p:spPr>
            <a:xfrm rot="2822026">
              <a:off x="2635228" y="3143178"/>
              <a:ext cx="540000" cy="540000"/>
            </a:xfrm>
            <a:prstGeom prst="teardrop">
              <a:avLst>
                <a:gd name="adj" fmla="val 108599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0BEACC8-0899-49DE-92E3-CC1DE1B6D8D3}"/>
                </a:ext>
              </a:extLst>
            </p:cNvPr>
            <p:cNvSpPr/>
            <p:nvPr/>
          </p:nvSpPr>
          <p:spPr>
            <a:xfrm>
              <a:off x="2689228" y="3197178"/>
              <a:ext cx="432000" cy="43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CECE90-AA8B-4AC1-BF2B-1E6AB5FE22D9}"/>
              </a:ext>
            </a:extLst>
          </p:cNvPr>
          <p:cNvGrpSpPr/>
          <p:nvPr/>
        </p:nvGrpSpPr>
        <p:grpSpPr>
          <a:xfrm rot="21018947">
            <a:off x="3386521" y="2700449"/>
            <a:ext cx="540000" cy="540000"/>
            <a:chOff x="2635228" y="3143178"/>
            <a:chExt cx="540000" cy="540000"/>
          </a:xfrm>
        </p:grpSpPr>
        <p:sp>
          <p:nvSpPr>
            <p:cNvPr id="32" name="눈물 방울 31">
              <a:extLst>
                <a:ext uri="{FF2B5EF4-FFF2-40B4-BE49-F238E27FC236}">
                  <a16:creationId xmlns:a16="http://schemas.microsoft.com/office/drawing/2014/main" id="{026D7828-3454-4072-9A8A-9B920D9988EB}"/>
                </a:ext>
              </a:extLst>
            </p:cNvPr>
            <p:cNvSpPr/>
            <p:nvPr/>
          </p:nvSpPr>
          <p:spPr>
            <a:xfrm rot="2747371">
              <a:off x="2635228" y="3143178"/>
              <a:ext cx="540000" cy="540000"/>
            </a:xfrm>
            <a:prstGeom prst="teardrop">
              <a:avLst>
                <a:gd name="adj" fmla="val 108599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B499E4F-FAC7-49E3-A18A-479DF4F775B4}"/>
                </a:ext>
              </a:extLst>
            </p:cNvPr>
            <p:cNvSpPr/>
            <p:nvPr/>
          </p:nvSpPr>
          <p:spPr>
            <a:xfrm>
              <a:off x="2689228" y="3197178"/>
              <a:ext cx="432000" cy="432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417164-10C8-4328-A392-E128EF29F92E}"/>
              </a:ext>
            </a:extLst>
          </p:cNvPr>
          <p:cNvSpPr/>
          <p:nvPr/>
        </p:nvSpPr>
        <p:spPr>
          <a:xfrm>
            <a:off x="3040291" y="3410782"/>
            <a:ext cx="956448" cy="263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느림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8A395B-E697-4E0B-A688-4810CD2E18B3}"/>
              </a:ext>
            </a:extLst>
          </p:cNvPr>
          <p:cNvSpPr/>
          <p:nvPr/>
        </p:nvSpPr>
        <p:spPr>
          <a:xfrm>
            <a:off x="2737700" y="2171160"/>
            <a:ext cx="956448" cy="263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빠름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E5B3AE-1DDA-4E05-B4C4-2CEDA644DF66}"/>
              </a:ext>
            </a:extLst>
          </p:cNvPr>
          <p:cNvSpPr/>
          <p:nvPr/>
        </p:nvSpPr>
        <p:spPr>
          <a:xfrm>
            <a:off x="499931" y="2218722"/>
            <a:ext cx="1346265" cy="263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다양한 방향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03DFA1F-C49E-414C-A077-3DCF31B1D86B}"/>
              </a:ext>
            </a:extLst>
          </p:cNvPr>
          <p:cNvCxnSpPr>
            <a:stCxn id="29" idx="3"/>
          </p:cNvCxnSpPr>
          <p:nvPr/>
        </p:nvCxnSpPr>
        <p:spPr>
          <a:xfrm flipH="1">
            <a:off x="1654466" y="2577069"/>
            <a:ext cx="448397" cy="239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5AE484-881B-447B-8C4D-929579DD097F}"/>
              </a:ext>
            </a:extLst>
          </p:cNvPr>
          <p:cNvCxnSpPr>
            <a:stCxn id="26" idx="3"/>
            <a:endCxn id="21" idx="3"/>
          </p:cNvCxnSpPr>
          <p:nvPr/>
        </p:nvCxnSpPr>
        <p:spPr>
          <a:xfrm flipH="1" flipV="1">
            <a:off x="1767611" y="3192376"/>
            <a:ext cx="634339" cy="209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FE9E9E8-6A10-43FF-9356-8E2ADE592AC1}"/>
              </a:ext>
            </a:extLst>
          </p:cNvPr>
          <p:cNvCxnSpPr>
            <a:stCxn id="32" idx="3"/>
            <a:endCxn id="21" idx="3"/>
          </p:cNvCxnSpPr>
          <p:nvPr/>
        </p:nvCxnSpPr>
        <p:spPr>
          <a:xfrm flipH="1">
            <a:off x="1767611" y="3012196"/>
            <a:ext cx="1622157" cy="180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FD804C97-E812-4017-99BE-DFEA235F9088}"/>
              </a:ext>
            </a:extLst>
          </p:cNvPr>
          <p:cNvSpPr/>
          <p:nvPr/>
        </p:nvSpPr>
        <p:spPr>
          <a:xfrm>
            <a:off x="212896" y="987261"/>
            <a:ext cx="11766432" cy="702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유저의 시선과 타이밍을 분산 시키는 방식 다양화</a:t>
            </a:r>
            <a:endParaRPr lang="en-US" altLang="ko-KR" sz="1200" dirty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→ 난이도 조절 방식을 다양하게 만들고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보스의 패턴을 관찰하고 대응하는 기존 </a:t>
            </a:r>
            <a:r>
              <a:rPr lang="en-US" altLang="ko-KR" sz="1200" b="1" dirty="0">
                <a:solidFill>
                  <a:srgbClr val="FF0000"/>
                </a:solidFill>
              </a:rPr>
              <a:t>RPG</a:t>
            </a:r>
            <a:r>
              <a:rPr lang="ko-KR" altLang="en-US" sz="1200" b="1" dirty="0">
                <a:solidFill>
                  <a:srgbClr val="FF0000"/>
                </a:solidFill>
              </a:rPr>
              <a:t>의 경험에 대입 하기 위해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46869980-E104-429E-9871-74850BF8C139}"/>
              </a:ext>
            </a:extLst>
          </p:cNvPr>
          <p:cNvSpPr/>
          <p:nvPr/>
        </p:nvSpPr>
        <p:spPr>
          <a:xfrm>
            <a:off x="6088610" y="1690634"/>
            <a:ext cx="5874949" cy="414000"/>
          </a:xfrm>
          <a:prstGeom prst="flowChartProcess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ysClr val="windowText" lastClr="000000"/>
                </a:solidFill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일반 공격 패턴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보스의 모션으로 패턴 관찰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내용 개체 틀 4">
            <a:extLst>
              <a:ext uri="{FF2B5EF4-FFF2-40B4-BE49-F238E27FC236}">
                <a16:creationId xmlns:a16="http://schemas.microsoft.com/office/drawing/2014/main" id="{7F973813-7654-4587-8430-813C4D102482}"/>
              </a:ext>
            </a:extLst>
          </p:cNvPr>
          <p:cNvSpPr txBox="1">
            <a:spLocks noChangeAspect="1"/>
          </p:cNvSpPr>
          <p:nvPr/>
        </p:nvSpPr>
        <p:spPr>
          <a:xfrm>
            <a:off x="6088609" y="2104165"/>
            <a:ext cx="5874949" cy="1742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</p:txBody>
      </p:sp>
      <p:pic>
        <p:nvPicPr>
          <p:cNvPr id="43" name="Picture 2" descr="Basically how Claire's power works - #Basically #Claire39s #power #works">
            <a:extLst>
              <a:ext uri="{FF2B5EF4-FFF2-40B4-BE49-F238E27FC236}">
                <a16:creationId xmlns:a16="http://schemas.microsoft.com/office/drawing/2014/main" id="{9704F453-E4A4-449E-959C-4E3CB0B47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46862" l="4715" r="945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77" t="2707" r="9922" b="53715"/>
          <a:stretch/>
        </p:blipFill>
        <p:spPr bwMode="auto">
          <a:xfrm>
            <a:off x="6177308" y="2374115"/>
            <a:ext cx="1318614" cy="15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Basically how Claire's power works - #Basically #Claire39s #power #works">
            <a:extLst>
              <a:ext uri="{FF2B5EF4-FFF2-40B4-BE49-F238E27FC236}">
                <a16:creationId xmlns:a16="http://schemas.microsoft.com/office/drawing/2014/main" id="{C80AAA16-A3A6-40C4-949E-21EEB90C6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675" b="98745" l="1737" r="98759">
                        <a14:foregroundMark x1="27792" y1="65969" x2="27792" y2="65969"/>
                        <a14:foregroundMark x1="44913" y1="67364" x2="44913" y2="67364"/>
                        <a14:foregroundMark x1="58065" y1="77824" x2="58065" y2="77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659"/>
          <a:stretch/>
        </p:blipFill>
        <p:spPr bwMode="auto">
          <a:xfrm>
            <a:off x="7159012" y="2371807"/>
            <a:ext cx="1704297" cy="158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E68992-0802-4C89-96BA-A14E1F3E3EC1}"/>
              </a:ext>
            </a:extLst>
          </p:cNvPr>
          <p:cNvSpPr/>
          <p:nvPr/>
        </p:nvSpPr>
        <p:spPr>
          <a:xfrm>
            <a:off x="8880692" y="2416166"/>
            <a:ext cx="3081480" cy="1192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모바일 플랫폼의 작은 화면을 고려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이펙트나 캐릭터의 동작을 </a:t>
            </a:r>
            <a:r>
              <a:rPr lang="ko-KR" altLang="en-US" sz="1200" b="1" dirty="0">
                <a:solidFill>
                  <a:srgbClr val="FF0000"/>
                </a:solidFill>
              </a:rPr>
              <a:t>과장하여 보스의 액션과 패턴이 구분 될 수 있게 제작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4B1E0F39-3585-40B9-8156-A86342E7C1C3}"/>
              </a:ext>
            </a:extLst>
          </p:cNvPr>
          <p:cNvSpPr/>
          <p:nvPr/>
        </p:nvSpPr>
        <p:spPr>
          <a:xfrm>
            <a:off x="212896" y="4064045"/>
            <a:ext cx="5491218" cy="414000"/>
          </a:xfrm>
          <a:prstGeom prst="flowChartProcess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ysClr val="windowText" lastClr="000000"/>
                </a:solidFill>
              </a:rPr>
              <a:t>3.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특수 패턴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종류 별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각 보스 별 차별화 요소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9804E2A8-904E-42EE-9B6B-4DD2F33839FD}"/>
              </a:ext>
            </a:extLst>
          </p:cNvPr>
          <p:cNvSpPr txBox="1">
            <a:spLocks noChangeAspect="1"/>
          </p:cNvSpPr>
          <p:nvPr/>
        </p:nvSpPr>
        <p:spPr>
          <a:xfrm>
            <a:off x="215660" y="4477576"/>
            <a:ext cx="5483714" cy="20787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</p:txBody>
      </p:sp>
      <p:pic>
        <p:nvPicPr>
          <p:cNvPr id="48" name="Picture 4" descr="https://vignette.wikia.nocookie.net/left4dead/images/1/13/Charger_2.png/revision/latest/scale-to-width-down/310?cb=20120609191223">
            <a:extLst>
              <a:ext uri="{FF2B5EF4-FFF2-40B4-BE49-F238E27FC236}">
                <a16:creationId xmlns:a16="http://schemas.microsoft.com/office/drawing/2014/main" id="{28BBD7AE-390E-4124-B210-D0803555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54" y="4948165"/>
            <a:ext cx="859310" cy="138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207E5E-5D5F-4290-B80D-67DD6B440DC6}"/>
              </a:ext>
            </a:extLst>
          </p:cNvPr>
          <p:cNvSpPr/>
          <p:nvPr/>
        </p:nvSpPr>
        <p:spPr>
          <a:xfrm>
            <a:off x="258573" y="4556919"/>
            <a:ext cx="956448" cy="263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돌진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EB7F5F-5880-4353-A67D-A03EB186D4D8}"/>
              </a:ext>
            </a:extLst>
          </p:cNvPr>
          <p:cNvSpPr/>
          <p:nvPr/>
        </p:nvSpPr>
        <p:spPr>
          <a:xfrm>
            <a:off x="1308321" y="5845835"/>
            <a:ext cx="4394847" cy="605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</a:rPr>
              <a:t>외형을 제외 하고 보스 끼리 가장 큰 차이점이므로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b="1" dirty="0">
                <a:solidFill>
                  <a:sysClr val="windowText" lastClr="000000"/>
                </a:solidFill>
              </a:rPr>
              <a:t>보스 마다 특수 패턴을 제작 하되</a:t>
            </a:r>
            <a:r>
              <a:rPr lang="en-US" altLang="ko-KR" sz="12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기능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시스템을 공유 하여 작업량 절감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2821C1F-2D49-4E07-8B8F-44D563F394BF}"/>
              </a:ext>
            </a:extLst>
          </p:cNvPr>
          <p:cNvSpPr/>
          <p:nvPr/>
        </p:nvSpPr>
        <p:spPr>
          <a:xfrm>
            <a:off x="1308321" y="4553726"/>
            <a:ext cx="4394847" cy="1168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일정 체력 이하로 떨어지면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보스가 예고 모션을 취한 뒤 캐릭터를 향해 돌진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플레이어가 정확한 타이밍에 방어 할 경우 보스가 그로기에 빠지고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실패 할 시 큰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데미지를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입음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AD32D09-6D2F-4B4D-B8D0-D4075EE9369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622"/>
          <a:stretch/>
        </p:blipFill>
        <p:spPr>
          <a:xfrm>
            <a:off x="6222854" y="4583191"/>
            <a:ext cx="1227521" cy="1432542"/>
          </a:xfrm>
          <a:prstGeom prst="rect">
            <a:avLst/>
          </a:prstGeom>
        </p:spPr>
      </p:pic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66FA9184-B384-4D5D-8139-E09655EABAF6}"/>
              </a:ext>
            </a:extLst>
          </p:cNvPr>
          <p:cNvSpPr/>
          <p:nvPr/>
        </p:nvSpPr>
        <p:spPr>
          <a:xfrm>
            <a:off x="6077032" y="4064045"/>
            <a:ext cx="5885140" cy="414000"/>
          </a:xfrm>
          <a:prstGeom prst="flowChartProcess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ysClr val="windowText" lastClr="000000"/>
                </a:solidFill>
              </a:rPr>
              <a:t>4.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그로기 시스템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특정 상황에 연타를 통한 공격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B2F8EC6-001F-49C7-907F-A8E410AA1F1E}"/>
              </a:ext>
            </a:extLst>
          </p:cNvPr>
          <p:cNvSpPr/>
          <p:nvPr/>
        </p:nvSpPr>
        <p:spPr>
          <a:xfrm>
            <a:off x="7567325" y="4553725"/>
            <a:ext cx="4394847" cy="1168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보스는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데미지를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입을 때 마다 그로기 게이지가 쌓이고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100%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가 넘으면 일정 시간 그로기 상태로 바뀜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이때 플레이어는 좌우측 조작을 연타 하여 큰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데미지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줄 수 있음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6CE0DD8-0292-46BF-B2A0-AE3EE030C913}"/>
              </a:ext>
            </a:extLst>
          </p:cNvPr>
          <p:cNvSpPr/>
          <p:nvPr/>
        </p:nvSpPr>
        <p:spPr>
          <a:xfrm>
            <a:off x="7567229" y="5810711"/>
            <a:ext cx="4394847" cy="585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캐릭터 별 차별화와 연타를 통해 많은 </a:t>
            </a:r>
            <a:r>
              <a:rPr lang="ko-KR" altLang="en-US" sz="1200" b="1" dirty="0" err="1">
                <a:solidFill>
                  <a:srgbClr val="FF0000"/>
                </a:solidFill>
              </a:rPr>
              <a:t>데미지를</a:t>
            </a:r>
            <a:r>
              <a:rPr lang="ko-KR" altLang="en-US" sz="1200" b="1" dirty="0">
                <a:solidFill>
                  <a:srgbClr val="FF0000"/>
                </a:solidFill>
              </a:rPr>
              <a:t> 줄 때 </a:t>
            </a:r>
            <a:r>
              <a:rPr lang="ko-KR" altLang="en-US" sz="1200" b="1" dirty="0" err="1">
                <a:solidFill>
                  <a:srgbClr val="FF0000"/>
                </a:solidFill>
              </a:rPr>
              <a:t>타격감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3C49A35-32E8-4EF6-A8B8-216DA7FE8C1B}"/>
              </a:ext>
            </a:extLst>
          </p:cNvPr>
          <p:cNvSpPr/>
          <p:nvPr/>
        </p:nvSpPr>
        <p:spPr>
          <a:xfrm>
            <a:off x="6140500" y="2191757"/>
            <a:ext cx="956448" cy="263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정지 상태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982CEA1-A5B1-43AC-B00E-4E4D7D93F339}"/>
              </a:ext>
            </a:extLst>
          </p:cNvPr>
          <p:cNvSpPr/>
          <p:nvPr/>
        </p:nvSpPr>
        <p:spPr>
          <a:xfrm>
            <a:off x="7510713" y="2191757"/>
            <a:ext cx="956448" cy="263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공격 모션</a:t>
            </a:r>
          </a:p>
        </p:txBody>
      </p:sp>
    </p:spTree>
    <p:extLst>
      <p:ext uri="{BB962C8B-B14F-4D97-AF65-F5344CB8AC3E}">
        <p14:creationId xmlns:p14="http://schemas.microsoft.com/office/powerpoint/2010/main" val="163084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4935" y="550474"/>
            <a:ext cx="11802130" cy="1131199"/>
          </a:xfrm>
        </p:spPr>
        <p:txBody>
          <a:bodyPr/>
          <a:lstStyle/>
          <a:p>
            <a:r>
              <a:rPr lang="ko-KR" altLang="en-US" dirty="0"/>
              <a:t>작성 의도</a:t>
            </a:r>
            <a:endParaRPr lang="en-US" altLang="ko-KR" dirty="0"/>
          </a:p>
          <a:p>
            <a:pPr lvl="1"/>
            <a:r>
              <a:rPr lang="ko-KR" altLang="en-US" dirty="0"/>
              <a:t>현재 기획 중인 게임의 </a:t>
            </a:r>
            <a:r>
              <a:rPr lang="ko-KR" altLang="en-US" b="1" dirty="0">
                <a:solidFill>
                  <a:srgbClr val="FF0000"/>
                </a:solidFill>
              </a:rPr>
              <a:t>핵심 메커니즘과 시스템이 유사한 타 게임을 분석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en-US" altLang="ko-KR" dirty="0"/>
              <a:t> </a:t>
            </a:r>
            <a:r>
              <a:rPr lang="ko-KR" altLang="en-US" dirty="0"/>
              <a:t>기획중인 게임에 반영하기 위함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작성 및 게임 소개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01699C1-C3D9-4DB7-8FCF-E6E35AAAA165}"/>
              </a:ext>
            </a:extLst>
          </p:cNvPr>
          <p:cNvGraphicFramePr>
            <a:graphicFrameLocks noGrp="1"/>
          </p:cNvGraphicFramePr>
          <p:nvPr/>
        </p:nvGraphicFramePr>
        <p:xfrm>
          <a:off x="194935" y="2272254"/>
          <a:ext cx="11802129" cy="477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960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1482631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89960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1368786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  <a:gridCol w="1123449">
                  <a:extLst>
                    <a:ext uri="{9D8B030D-6E8A-4147-A177-3AD203B41FA5}">
                      <a16:colId xmlns:a16="http://schemas.microsoft.com/office/drawing/2014/main" val="3054885128"/>
                    </a:ext>
                  </a:extLst>
                </a:gridCol>
                <a:gridCol w="1922432">
                  <a:extLst>
                    <a:ext uri="{9D8B030D-6E8A-4147-A177-3AD203B41FA5}">
                      <a16:colId xmlns:a16="http://schemas.microsoft.com/office/drawing/2014/main" val="3642332726"/>
                    </a:ext>
                  </a:extLst>
                </a:gridCol>
                <a:gridCol w="1089960">
                  <a:extLst>
                    <a:ext uri="{9D8B030D-6E8A-4147-A177-3AD203B41FA5}">
                      <a16:colId xmlns:a16="http://schemas.microsoft.com/office/drawing/2014/main" val="4119974490"/>
                    </a:ext>
                  </a:extLst>
                </a:gridCol>
                <a:gridCol w="2634951">
                  <a:extLst>
                    <a:ext uri="{9D8B030D-6E8A-4147-A177-3AD203B41FA5}">
                      <a16:colId xmlns:a16="http://schemas.microsoft.com/office/drawing/2014/main" val="610765663"/>
                    </a:ext>
                  </a:extLst>
                </a:gridCol>
              </a:tblGrid>
              <a:tr h="477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57CF4D6-3D75-4603-A5BA-2DBC4562168B}"/>
              </a:ext>
            </a:extLst>
          </p:cNvPr>
          <p:cNvGrpSpPr/>
          <p:nvPr/>
        </p:nvGrpSpPr>
        <p:grpSpPr>
          <a:xfrm>
            <a:off x="217169" y="2702596"/>
            <a:ext cx="4104774" cy="2741632"/>
            <a:chOff x="217169" y="2702596"/>
            <a:chExt cx="4104774" cy="274163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F9D397E-A843-4E44-BD0B-CF33D627B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20" y="2753463"/>
              <a:ext cx="4082884" cy="228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EA63D4F-1752-4D18-B851-B576662EC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8" y="2702596"/>
              <a:ext cx="4099405" cy="2331155"/>
            </a:xfrm>
            <a:prstGeom prst="rect">
              <a:avLst/>
            </a:prstGeom>
          </p:spPr>
        </p:pic>
        <p:sp>
          <p:nvSpPr>
            <p:cNvPr id="14" name="내용 개체 틀 4">
              <a:extLst>
                <a:ext uri="{FF2B5EF4-FFF2-40B4-BE49-F238E27FC236}">
                  <a16:creationId xmlns:a16="http://schemas.microsoft.com/office/drawing/2014/main" id="{780420B9-52CC-41CB-8DC5-7D566F59E997}"/>
                </a:ext>
              </a:extLst>
            </p:cNvPr>
            <p:cNvSpPr txBox="1">
              <a:spLocks/>
            </p:cNvSpPr>
            <p:nvPr/>
          </p:nvSpPr>
          <p:spPr>
            <a:xfrm>
              <a:off x="217169" y="5033768"/>
              <a:ext cx="4088335" cy="41046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/>
                <a:t>몬스터와 장애물을 피하는 러닝 구간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BF62E9-CE85-4044-8B12-24668E644CD9}"/>
              </a:ext>
            </a:extLst>
          </p:cNvPr>
          <p:cNvGrpSpPr/>
          <p:nvPr/>
        </p:nvGrpSpPr>
        <p:grpSpPr>
          <a:xfrm>
            <a:off x="4461939" y="2720016"/>
            <a:ext cx="4165226" cy="2724012"/>
            <a:chOff x="4461939" y="2720016"/>
            <a:chExt cx="4165226" cy="272401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EB0B312-20A3-4782-8E43-C40B1C22A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939" y="2753082"/>
              <a:ext cx="4165226" cy="226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7188B44-6557-46B6-9C11-470AC293E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939" y="2720016"/>
              <a:ext cx="4165226" cy="2311661"/>
            </a:xfrm>
            <a:prstGeom prst="rect">
              <a:avLst/>
            </a:prstGeom>
          </p:spPr>
        </p:pic>
        <p:sp>
          <p:nvSpPr>
            <p:cNvPr id="15" name="내용 개체 틀 4">
              <a:extLst>
                <a:ext uri="{FF2B5EF4-FFF2-40B4-BE49-F238E27FC236}">
                  <a16:creationId xmlns:a16="http://schemas.microsoft.com/office/drawing/2014/main" id="{2D669417-F0E5-474E-8937-439947163604}"/>
                </a:ext>
              </a:extLst>
            </p:cNvPr>
            <p:cNvSpPr txBox="1">
              <a:spLocks/>
            </p:cNvSpPr>
            <p:nvPr/>
          </p:nvSpPr>
          <p:spPr>
            <a:xfrm>
              <a:off x="4461939" y="5031678"/>
              <a:ext cx="4158186" cy="4123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/>
                <a:t>보스와 전투하는 전투 구간으로 스테이지 구성</a:t>
              </a:r>
              <a:r>
                <a:rPr lang="en-US" altLang="ko-KR" dirty="0"/>
                <a:t>.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DC7033E-BBEF-4271-838B-F32D0E3DDE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32" l="8029" r="88321">
                        <a14:foregroundMark x1="34307" y1="13873" x2="34307" y2="13873"/>
                        <a14:foregroundMark x1="33577" y1="15029" x2="33577" y2="15029"/>
                        <a14:foregroundMark x1="33577" y1="13873" x2="33577" y2="13873"/>
                        <a14:backgroundMark x1="32847" y1="13295" x2="32847" y2="13295"/>
                        <a14:backgroundMark x1="37226" y1="4624" x2="37226" y2="4624"/>
                        <a14:backgroundMark x1="39416" y1="2312" x2="39416" y2="2312"/>
                        <a14:backgroundMark x1="46715" y1="5780" x2="46715" y2="5780"/>
                        <a14:backgroundMark x1="50365" y1="7514" x2="50365" y2="7514"/>
                        <a14:backgroundMark x1="56934" y1="5202" x2="56934" y2="5202"/>
                        <a14:backgroundMark x1="63504" y1="11561" x2="63504" y2="11561"/>
                        <a14:backgroundMark x1="67883" y1="22543" x2="67883" y2="23121"/>
                        <a14:backgroundMark x1="26277" y1="21965" x2="26277" y2="21965"/>
                        <a14:backgroundMark x1="24818" y1="27168" x2="24818" y2="27168"/>
                        <a14:backgroundMark x1="41606" y1="28324" x2="41606" y2="28324"/>
                        <a14:backgroundMark x1="30657" y1="35838" x2="30657" y2="35838"/>
                        <a14:backgroundMark x1="30657" y1="38150" x2="30657" y2="38150"/>
                        <a14:backgroundMark x1="18248" y1="46243" x2="18248" y2="46243"/>
                        <a14:backgroundMark x1="14599" y1="52601" x2="14599" y2="52601"/>
                        <a14:backgroundMark x1="20438" y1="62428" x2="20438" y2="62428"/>
                        <a14:backgroundMark x1="70803" y1="39306" x2="70803" y2="39306"/>
                        <a14:backgroundMark x1="66423" y1="29480" x2="66423" y2="29480"/>
                        <a14:backgroundMark x1="62774" y1="35260" x2="62774" y2="35260"/>
                        <a14:backgroundMark x1="73723" y1="46243" x2="73723" y2="46243"/>
                        <a14:backgroundMark x1="73723" y1="53179" x2="73723" y2="53179"/>
                        <a14:backgroundMark x1="72263" y1="60694" x2="71533" y2="62428"/>
                        <a14:backgroundMark x1="63504" y1="74566" x2="63504" y2="74566"/>
                        <a14:backgroundMark x1="65693" y1="88439" x2="65693" y2="88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6" r="26007"/>
          <a:stretch/>
        </p:blipFill>
        <p:spPr>
          <a:xfrm>
            <a:off x="10564628" y="3339998"/>
            <a:ext cx="905773" cy="18961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AF8F65-78C2-4795-A402-ADD26FB82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1" y="3411679"/>
            <a:ext cx="1076510" cy="1719941"/>
          </a:xfrm>
          <a:prstGeom prst="rect">
            <a:avLst/>
          </a:prstGeom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9365B72B-34D6-4CEC-9D20-DB58CA50813F}"/>
              </a:ext>
            </a:extLst>
          </p:cNvPr>
          <p:cNvSpPr txBox="1">
            <a:spLocks/>
          </p:cNvSpPr>
          <p:nvPr/>
        </p:nvSpPr>
        <p:spPr>
          <a:xfrm>
            <a:off x="8774338" y="5437677"/>
            <a:ext cx="3244960" cy="127123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다양한 외형</a:t>
            </a:r>
            <a:r>
              <a:rPr lang="en-US" altLang="ko-KR" dirty="0"/>
              <a:t>, </a:t>
            </a:r>
            <a:r>
              <a:rPr lang="ko-KR" altLang="en-US" dirty="0" err="1"/>
              <a:t>능력치</a:t>
            </a:r>
            <a:r>
              <a:rPr lang="en-US" altLang="ko-KR" dirty="0"/>
              <a:t>,</a:t>
            </a:r>
            <a:r>
              <a:rPr lang="ko-KR" altLang="en-US" dirty="0"/>
              <a:t> 스킬을 가진 캐릭터를 수집 하고 성장 시키는 재미를 통해 게임의 지속력 확보</a:t>
            </a:r>
            <a:r>
              <a:rPr lang="en-US" altLang="ko-KR" dirty="0"/>
              <a:t>.</a:t>
            </a: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039359E9-14A4-4BEF-8ED0-A29AF57F2B1D}"/>
              </a:ext>
            </a:extLst>
          </p:cNvPr>
          <p:cNvSpPr txBox="1">
            <a:spLocks/>
          </p:cNvSpPr>
          <p:nvPr/>
        </p:nvSpPr>
        <p:spPr>
          <a:xfrm>
            <a:off x="194934" y="5444227"/>
            <a:ext cx="8425095" cy="126468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FF0000"/>
                </a:solidFill>
              </a:rPr>
              <a:t>스테이지를 두 구간으로 구분 하여 러닝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전투의 각각의 경험에 집중 할 수 있게 기획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러닝</a:t>
            </a:r>
            <a:r>
              <a:rPr lang="en-US" altLang="ko-KR" dirty="0"/>
              <a:t>: </a:t>
            </a:r>
            <a:r>
              <a:rPr lang="ko-KR" altLang="en-US" dirty="0"/>
              <a:t>점프와 공격</a:t>
            </a:r>
            <a:r>
              <a:rPr lang="en-US" altLang="ko-KR" dirty="0"/>
              <a:t>, </a:t>
            </a:r>
            <a:r>
              <a:rPr lang="ko-KR" altLang="en-US" dirty="0"/>
              <a:t>단순한 조작으로 전투 구간에 도움이 되는 아이템을 획득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전투</a:t>
            </a:r>
            <a:r>
              <a:rPr lang="en-US" altLang="ko-KR" dirty="0"/>
              <a:t>: </a:t>
            </a:r>
            <a:r>
              <a:rPr lang="ko-KR" altLang="en-US" dirty="0"/>
              <a:t>보스와 </a:t>
            </a:r>
            <a:r>
              <a:rPr lang="en-US" altLang="ko-KR" dirty="0"/>
              <a:t>1:1. </a:t>
            </a:r>
            <a:r>
              <a:rPr lang="ko-KR" altLang="en-US" dirty="0"/>
              <a:t>기존 </a:t>
            </a:r>
            <a:r>
              <a:rPr lang="en-US" altLang="ko-KR" dirty="0"/>
              <a:t>RPG</a:t>
            </a:r>
            <a:r>
              <a:rPr lang="ko-KR" altLang="en-US" dirty="0"/>
              <a:t>에서 보스의 행동 관찰하고 대응 하는 경험을 방어와 공격 두 가지 조작으로 전달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7F65308-F311-416F-B2CA-3E9F64F9B155}"/>
              </a:ext>
            </a:extLst>
          </p:cNvPr>
          <p:cNvSpPr txBox="1">
            <a:spLocks/>
          </p:cNvSpPr>
          <p:nvPr/>
        </p:nvSpPr>
        <p:spPr>
          <a:xfrm>
            <a:off x="194935" y="2272254"/>
            <a:ext cx="11802129" cy="4436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0" name="내용 개체 틀 1"/>
          <p:cNvSpPr txBox="1">
            <a:spLocks/>
          </p:cNvSpPr>
          <p:nvPr/>
        </p:nvSpPr>
        <p:spPr>
          <a:xfrm>
            <a:off x="194935" y="1736430"/>
            <a:ext cx="11802130" cy="535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기획 중인 게임 소개</a:t>
            </a:r>
            <a:endParaRPr lang="en-US" altLang="ko-KR" dirty="0"/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9365B72B-34D6-4CEC-9D20-DB58CA50813F}"/>
              </a:ext>
            </a:extLst>
          </p:cNvPr>
          <p:cNvSpPr txBox="1">
            <a:spLocks/>
          </p:cNvSpPr>
          <p:nvPr/>
        </p:nvSpPr>
        <p:spPr>
          <a:xfrm>
            <a:off x="8774338" y="2749418"/>
            <a:ext cx="3222726" cy="26882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2" name="내용 개체 틀 4">
            <a:extLst>
              <a:ext uri="{FF2B5EF4-FFF2-40B4-BE49-F238E27FC236}">
                <a16:creationId xmlns:a16="http://schemas.microsoft.com/office/drawing/2014/main" id="{9365B72B-34D6-4CEC-9D20-DB58CA50813F}"/>
              </a:ext>
            </a:extLst>
          </p:cNvPr>
          <p:cNvSpPr txBox="1">
            <a:spLocks/>
          </p:cNvSpPr>
          <p:nvPr/>
        </p:nvSpPr>
        <p:spPr>
          <a:xfrm>
            <a:off x="217671" y="2749416"/>
            <a:ext cx="8402358" cy="26948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3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70948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작성 및 게임 소개</a:t>
            </a:r>
          </a:p>
        </p:txBody>
      </p:sp>
      <p:sp>
        <p:nvSpPr>
          <p:cNvPr id="23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B24308-A2E3-4F92-8053-5C809E15FD07}"/>
              </a:ext>
            </a:extLst>
          </p:cNvPr>
          <p:cNvSpPr/>
          <p:nvPr/>
        </p:nvSpPr>
        <p:spPr>
          <a:xfrm>
            <a:off x="4726709" y="3016393"/>
            <a:ext cx="7279439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러닝 구간에 대한 기획 의도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BDD17C-33E5-4C64-BD89-A0C4EB6A98BB}"/>
              </a:ext>
            </a:extLst>
          </p:cNvPr>
          <p:cNvSpPr/>
          <p:nvPr/>
        </p:nvSpPr>
        <p:spPr>
          <a:xfrm>
            <a:off x="4726708" y="3581988"/>
            <a:ext cx="7279437" cy="1168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기존 러닝 게임 분석을 바탕으로 차별화 할 부분 정리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러닝 구간과 전투 구간이 상관관계를 갖는 시스템이나 플레이 요소 기획이 목표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내용 개체 틀 1">
            <a:extLst>
              <a:ext uri="{FF2B5EF4-FFF2-40B4-BE49-F238E27FC236}">
                <a16:creationId xmlns:a16="http://schemas.microsoft.com/office/drawing/2014/main" id="{3DD91E3B-C4FF-4DAC-80E9-D2441A868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52" y="546111"/>
            <a:ext cx="7787171" cy="494162"/>
          </a:xfrm>
        </p:spPr>
        <p:txBody>
          <a:bodyPr/>
          <a:lstStyle/>
          <a:p>
            <a:r>
              <a:rPr lang="ko-KR" altLang="en-US" b="1" dirty="0"/>
              <a:t>분석 핵심</a:t>
            </a:r>
            <a:endParaRPr lang="en-US" altLang="ko-KR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9473F0-C664-4BDB-8C54-EB07D532E6E7}"/>
              </a:ext>
            </a:extLst>
          </p:cNvPr>
          <p:cNvSpPr/>
          <p:nvPr/>
        </p:nvSpPr>
        <p:spPr>
          <a:xfrm>
            <a:off x="4726708" y="4962501"/>
            <a:ext cx="7279439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전투 구간에 대한 기획 의도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B2AA3E-768C-45CA-9909-7FA1C9BC0647}"/>
              </a:ext>
            </a:extLst>
          </p:cNvPr>
          <p:cNvSpPr/>
          <p:nvPr/>
        </p:nvSpPr>
        <p:spPr>
          <a:xfrm>
            <a:off x="4726708" y="5528096"/>
            <a:ext cx="7279437" cy="11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핵심적인 </a:t>
            </a:r>
            <a:r>
              <a:rPr lang="ko-KR" altLang="en-US" sz="1400" dirty="0" err="1">
                <a:solidFill>
                  <a:schemeClr val="tx1"/>
                </a:solidFill>
              </a:rPr>
              <a:t>매커니즘과</a:t>
            </a:r>
            <a:r>
              <a:rPr lang="ko-KR" altLang="en-US" sz="1400" dirty="0">
                <a:solidFill>
                  <a:schemeClr val="tx1"/>
                </a:solidFill>
              </a:rPr>
              <a:t> 난이도 조절 방식 차용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유저들이 기존에 겪었던 </a:t>
            </a:r>
            <a:r>
              <a:rPr lang="ko-KR" altLang="en-US" sz="1400" b="1" dirty="0">
                <a:solidFill>
                  <a:srgbClr val="FF0000"/>
                </a:solidFill>
              </a:rPr>
              <a:t>전투의 핵심적인 경험을 모바일 환경에 적합 하게 이식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적은 수 조작 버튼으로도 즐길 수 있는 게임으로 기획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BA53C6-1700-4D41-AD03-7AC0CF8F661B}"/>
              </a:ext>
            </a:extLst>
          </p:cNvPr>
          <p:cNvSpPr/>
          <p:nvPr/>
        </p:nvSpPr>
        <p:spPr>
          <a:xfrm>
            <a:off x="4726709" y="1049965"/>
            <a:ext cx="7279439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캐릭터 수집과 성장 시스템에 대한 기획 의도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EFBB90-C21B-4429-B06C-34D4F7D4D692}"/>
              </a:ext>
            </a:extLst>
          </p:cNvPr>
          <p:cNvSpPr/>
          <p:nvPr/>
        </p:nvSpPr>
        <p:spPr>
          <a:xfrm>
            <a:off x="4726708" y="1615560"/>
            <a:ext cx="7279437" cy="1168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간단하지만 지속력을 갖춘 캐릭터 성장과 수집 모델 필요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해당 게임은 짧은 시간에 깊은 집중을 요구 하는 게임으로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기획 중인 게임과 유사한 부분이 있어 분석 대상으로 선정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24" name="Picture 4" descr="Image result for 쿠키 런 마라 맛 쿠키">
            <a:extLst>
              <a:ext uri="{FF2B5EF4-FFF2-40B4-BE49-F238E27FC236}">
                <a16:creationId xmlns:a16="http://schemas.microsoft.com/office/drawing/2014/main" id="{2BCF23EC-B66E-4BB0-BCDC-8C09E88B5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0" y="1613908"/>
            <a:ext cx="2883875" cy="161016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61B729-0F69-43E8-8178-929118F89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6" b="5930"/>
          <a:stretch/>
        </p:blipFill>
        <p:spPr>
          <a:xfrm>
            <a:off x="627509" y="5531139"/>
            <a:ext cx="2883872" cy="1165152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975B212-11D9-48D3-A298-DFCF5A759FDC}"/>
              </a:ext>
            </a:extLst>
          </p:cNvPr>
          <p:cNvCxnSpPr>
            <a:cxnSpLocks/>
            <a:stCxn id="39" idx="3"/>
            <a:endCxn id="21" idx="1"/>
          </p:cNvCxnSpPr>
          <p:nvPr/>
        </p:nvCxnSpPr>
        <p:spPr>
          <a:xfrm>
            <a:off x="3511384" y="1331788"/>
            <a:ext cx="1215325" cy="975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187586D-424A-4D12-81C3-7220C7678D5D}"/>
              </a:ext>
            </a:extLst>
          </p:cNvPr>
          <p:cNvCxnSpPr>
            <a:cxnSpLocks/>
            <a:stCxn id="39" idx="3"/>
            <a:endCxn id="25" idx="1"/>
          </p:cNvCxnSpPr>
          <p:nvPr/>
        </p:nvCxnSpPr>
        <p:spPr>
          <a:xfrm>
            <a:off x="3511384" y="1331788"/>
            <a:ext cx="1215325" cy="196740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C5FC4B1-3EDA-441D-82BC-F852AFB25102}"/>
              </a:ext>
            </a:extLst>
          </p:cNvPr>
          <p:cNvCxnSpPr>
            <a:cxnSpLocks/>
            <a:stCxn id="46" idx="3"/>
            <a:endCxn id="30" idx="1"/>
          </p:cNvCxnSpPr>
          <p:nvPr/>
        </p:nvCxnSpPr>
        <p:spPr>
          <a:xfrm>
            <a:off x="3511381" y="5243683"/>
            <a:ext cx="1215327" cy="16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5424BF7-6AFB-4CAD-B74C-8A197472E01F}"/>
              </a:ext>
            </a:extLst>
          </p:cNvPr>
          <p:cNvSpPr/>
          <p:nvPr/>
        </p:nvSpPr>
        <p:spPr>
          <a:xfrm>
            <a:off x="627509" y="1048990"/>
            <a:ext cx="2883875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쿠키 </a:t>
            </a:r>
            <a:r>
              <a:rPr lang="ko-KR" altLang="en-US" sz="1400" b="1">
                <a:solidFill>
                  <a:schemeClr val="tx1"/>
                </a:solidFill>
              </a:rPr>
              <a:t>런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오븐 브레이크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27F326-FB74-4045-B262-22F7047F7A0A}"/>
              </a:ext>
            </a:extLst>
          </p:cNvPr>
          <p:cNvSpPr/>
          <p:nvPr/>
        </p:nvSpPr>
        <p:spPr>
          <a:xfrm>
            <a:off x="627506" y="4960885"/>
            <a:ext cx="2883875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/>
                </a:solidFill>
              </a:rPr>
              <a:t>데빌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이터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50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게임 소개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5811125" y="1045867"/>
          <a:ext cx="617767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225">
                  <a:extLst>
                    <a:ext uri="{9D8B030D-6E8A-4147-A177-3AD203B41FA5}">
                      <a16:colId xmlns:a16="http://schemas.microsoft.com/office/drawing/2014/main" val="1318027162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77452217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2052613600"/>
                    </a:ext>
                  </a:extLst>
                </a:gridCol>
              </a:tblGrid>
              <a:tr h="27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BM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68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장애물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펫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보물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0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2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4.4(68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51086"/>
                  </a:ext>
                </a:extLst>
              </a:tr>
            </a:tbl>
          </a:graphicData>
        </a:graphic>
      </p:graphicFrame>
      <p:sp>
        <p:nvSpPr>
          <p:cNvPr id="28" name="내용 개체 틀 25"/>
          <p:cNvSpPr txBox="1">
            <a:spLocks/>
          </p:cNvSpPr>
          <p:nvPr/>
        </p:nvSpPr>
        <p:spPr>
          <a:xfrm>
            <a:off x="5791199" y="2409062"/>
            <a:ext cx="6177676" cy="128831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점프와 슬라이딩으로 장애물을 피해 젤리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점수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를 획득하고 멀리 가기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총 </a:t>
            </a:r>
            <a:r>
              <a:rPr lang="en-US" altLang="ko-KR" dirty="0">
                <a:solidFill>
                  <a:schemeClr val="tx1"/>
                </a:solidFill>
              </a:rPr>
              <a:t>250</a:t>
            </a:r>
            <a:r>
              <a:rPr lang="ko-KR" altLang="en-US" dirty="0">
                <a:solidFill>
                  <a:schemeClr val="tx1"/>
                </a:solidFill>
              </a:rPr>
              <a:t>여 개의 </a:t>
            </a:r>
            <a:r>
              <a:rPr lang="ko-KR" altLang="en-US" b="1" dirty="0">
                <a:solidFill>
                  <a:srgbClr val="FF0000"/>
                </a:solidFill>
              </a:rPr>
              <a:t>캐릭터와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펫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보물을 모으고 성장 시키며 다양한 콘텐츠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이어 달리기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우정 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각 캐릭터 별 퀘스트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등 꾸준히 즐길 수 있는 게임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내용 개체 틀 25"/>
          <p:cNvSpPr txBox="1">
            <a:spLocks/>
          </p:cNvSpPr>
          <p:nvPr/>
        </p:nvSpPr>
        <p:spPr>
          <a:xfrm>
            <a:off x="192304" y="3832796"/>
            <a:ext cx="3409753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플레이 규칙 설명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내용 개체 틀 25"/>
          <p:cNvSpPr txBox="1">
            <a:spLocks/>
          </p:cNvSpPr>
          <p:nvPr/>
        </p:nvSpPr>
        <p:spPr>
          <a:xfrm>
            <a:off x="5803899" y="4242562"/>
            <a:ext cx="6177675" cy="24478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지속적으로 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감소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보통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아이템을 제외 하면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회복 방법이 없음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HP</a:t>
            </a:r>
            <a:r>
              <a:rPr lang="ko-KR" altLang="en-US" dirty="0">
                <a:solidFill>
                  <a:schemeClr val="tx1"/>
                </a:solidFill>
              </a:rPr>
              <a:t>량에 따라 최대 거리가 정해짐</a:t>
            </a:r>
            <a:endParaRPr lang="en-US" altLang="ko-KR" dirty="0">
              <a:solidFill>
                <a:schemeClr val="tx1"/>
              </a:solidFill>
            </a:endParaRPr>
          </a:p>
          <a:p>
            <a:pPr marL="257175" indent="-257175">
              <a:buFont typeface="+mj-ea"/>
              <a:buAutoNum type="circleNumDbPlain"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장애물에 부딪히면 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감소</a:t>
            </a:r>
            <a:endParaRPr lang="en-US" altLang="ko-KR" dirty="0">
              <a:solidFill>
                <a:schemeClr val="tx1"/>
              </a:solidFill>
            </a:endParaRPr>
          </a:p>
          <a:p>
            <a:pPr marL="714375" lvl="1" indent="-257175">
              <a:buFont typeface="+mj-ea"/>
              <a:buAutoNum type="circleNumDbPlain"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거대화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돌진 등 장애물을 부술 수 있게 해주는 아이템이 존재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14375" lvl="1" indent="-257175">
              <a:buFont typeface="+mj-ea"/>
              <a:buAutoNum type="circleNumDbPlain"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장애물 마다 타이밍 차이는 있으나 점프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슬라이딩 등 요구 조작 명확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28" name="Picture 4" descr="Image result for 쿠키 런 마라 맛 쿠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5" y="1052312"/>
            <a:ext cx="4697196" cy="262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E41BFF-C79E-4224-A668-A66FB85DF2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" b="-770"/>
          <a:stretch/>
        </p:blipFill>
        <p:spPr>
          <a:xfrm>
            <a:off x="627516" y="4242562"/>
            <a:ext cx="4697196" cy="24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0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플레이 화면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79056" y="2224954"/>
            <a:ext cx="2052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[2] </a:t>
            </a:r>
            <a:r>
              <a:rPr lang="ko-KR" altLang="en-US" sz="1200" b="1" dirty="0">
                <a:solidFill>
                  <a:schemeClr val="tx1"/>
                </a:solidFill>
              </a:rPr>
              <a:t>획득 코인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노란 곰 젤리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4203" y="3068906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[3] </a:t>
            </a:r>
            <a:r>
              <a:rPr lang="ko-KR" altLang="en-US" sz="1200" b="1" dirty="0">
                <a:solidFill>
                  <a:schemeClr val="tx1"/>
                </a:solidFill>
              </a:rPr>
              <a:t>퀘스트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94203" y="1833002"/>
            <a:ext cx="2052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[1] </a:t>
            </a:r>
            <a:r>
              <a:rPr lang="ko-KR" altLang="en-US" sz="1200" b="1" dirty="0">
                <a:solidFill>
                  <a:schemeClr val="tx1"/>
                </a:solidFill>
              </a:rPr>
              <a:t>알파벳 획득 상황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106091" y="1716285"/>
            <a:ext cx="1586948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[9]</a:t>
            </a:r>
            <a:r>
              <a:rPr lang="ko-KR" altLang="en-US" sz="1200" b="1" dirty="0">
                <a:solidFill>
                  <a:schemeClr val="tx1"/>
                </a:solidFill>
              </a:rPr>
              <a:t>캐릭터 </a:t>
            </a:r>
            <a:r>
              <a:rPr lang="en-US" altLang="ko-KR" sz="1200" b="1" dirty="0">
                <a:solidFill>
                  <a:schemeClr val="tx1"/>
                </a:solidFill>
              </a:rPr>
              <a:t>HP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136763" y="1684377"/>
            <a:ext cx="2021193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[8] </a:t>
            </a:r>
            <a:r>
              <a:rPr lang="ko-KR" altLang="en-US" sz="1200" b="1" dirty="0">
                <a:solidFill>
                  <a:schemeClr val="tx1"/>
                </a:solidFill>
              </a:rPr>
              <a:t>현재 점수와 최고 점수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01777" y="4284367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[5] </a:t>
            </a:r>
            <a:r>
              <a:rPr lang="ko-KR" altLang="en-US" sz="1200" b="1" dirty="0">
                <a:solidFill>
                  <a:schemeClr val="tx1"/>
                </a:solidFill>
              </a:rPr>
              <a:t>점프 조작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2472058" y="2321936"/>
            <a:ext cx="4713199" cy="2456197"/>
            <a:chOff x="3334909" y="2045711"/>
            <a:chExt cx="4713199" cy="2456197"/>
          </a:xfrm>
        </p:grpSpPr>
        <p:grpSp>
          <p:nvGrpSpPr>
            <p:cNvPr id="5" name="그룹 4"/>
            <p:cNvGrpSpPr/>
            <p:nvPr/>
          </p:nvGrpSpPr>
          <p:grpSpPr>
            <a:xfrm>
              <a:off x="3334909" y="2045711"/>
              <a:ext cx="4713199" cy="2456197"/>
              <a:chOff x="3739401" y="2210693"/>
              <a:chExt cx="4713199" cy="2456197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34" b="-770"/>
              <a:stretch/>
            </p:blipFill>
            <p:spPr>
              <a:xfrm>
                <a:off x="3739401" y="2210693"/>
                <a:ext cx="4713199" cy="2456197"/>
              </a:xfrm>
              <a:prstGeom prst="rect">
                <a:avLst/>
              </a:prstGeom>
            </p:spPr>
          </p:pic>
          <p:sp>
            <p:nvSpPr>
              <p:cNvPr id="24" name="모서리가 둥근 직사각형 23"/>
              <p:cNvSpPr/>
              <p:nvPr/>
            </p:nvSpPr>
            <p:spPr>
              <a:xfrm>
                <a:off x="5626953" y="2443575"/>
                <a:ext cx="1190626" cy="319345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4838366" y="2219537"/>
                <a:ext cx="2542556" cy="215195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3739401" y="2219538"/>
                <a:ext cx="1063640" cy="215194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3739401" y="2465299"/>
                <a:ext cx="1063640" cy="310990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3739401" y="2776289"/>
                <a:ext cx="1063640" cy="298842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3338029" y="3826767"/>
              <a:ext cx="1052872" cy="633434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7366958" y="3789571"/>
              <a:ext cx="662344" cy="688664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348220" y="4051686"/>
              <a:ext cx="962745" cy="426549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517520" y="3300321"/>
              <a:ext cx="452891" cy="181796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3169443" y="5210350"/>
            <a:ext cx="186081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[6]</a:t>
            </a:r>
            <a:r>
              <a:rPr lang="ko-KR" altLang="en-US" sz="1200" b="1" dirty="0">
                <a:solidFill>
                  <a:schemeClr val="tx1"/>
                </a:solidFill>
              </a:rPr>
              <a:t>착용 중인 보물 상태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558731" y="5194553"/>
            <a:ext cx="160772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[7]</a:t>
            </a:r>
            <a:r>
              <a:rPr lang="ko-KR" altLang="en-US" sz="1200" b="1" dirty="0">
                <a:solidFill>
                  <a:schemeClr val="tx1"/>
                </a:solidFill>
              </a:rPr>
              <a:t>슬라이드 조작</a:t>
            </a:r>
          </a:p>
        </p:txBody>
      </p:sp>
      <p:cxnSp>
        <p:nvCxnSpPr>
          <p:cNvPr id="44" name="꺾인 연결선 43"/>
          <p:cNvCxnSpPr>
            <a:stCxn id="24" idx="3"/>
            <a:endCxn id="47" idx="2"/>
          </p:cNvCxnSpPr>
          <p:nvPr/>
        </p:nvCxnSpPr>
        <p:spPr>
          <a:xfrm flipV="1">
            <a:off x="5550236" y="1990377"/>
            <a:ext cx="597124" cy="724114"/>
          </a:xfrm>
          <a:prstGeom prst="bentConnector2">
            <a:avLst/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179056" y="3509449"/>
            <a:ext cx="2052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[4] </a:t>
            </a:r>
            <a:r>
              <a:rPr lang="ko-KR" altLang="en-US" sz="1200" b="1" dirty="0">
                <a:solidFill>
                  <a:schemeClr val="tx1"/>
                </a:solidFill>
              </a:rPr>
              <a:t>캐릭터 스킬 게이지</a:t>
            </a:r>
          </a:p>
        </p:txBody>
      </p:sp>
      <p:cxnSp>
        <p:nvCxnSpPr>
          <p:cNvPr id="164" name="꺾인 연결선 163"/>
          <p:cNvCxnSpPr>
            <a:stCxn id="27" idx="0"/>
            <a:endCxn id="40" idx="2"/>
          </p:cNvCxnSpPr>
          <p:nvPr/>
        </p:nvCxnSpPr>
        <p:spPr>
          <a:xfrm rot="16200000" flipV="1">
            <a:off x="4216686" y="1705165"/>
            <a:ext cx="308495" cy="9427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28" idx="0"/>
            <a:endCxn id="36" idx="3"/>
          </p:cNvCxnSpPr>
          <p:nvPr/>
        </p:nvCxnSpPr>
        <p:spPr>
          <a:xfrm rot="16200000" flipV="1">
            <a:off x="2452652" y="1779554"/>
            <a:ext cx="344779" cy="757675"/>
          </a:xfrm>
          <a:prstGeom prst="bentConnector2">
            <a:avLst/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29" idx="1"/>
            <a:endCxn id="11" idx="3"/>
          </p:cNvCxnSpPr>
          <p:nvPr/>
        </p:nvCxnSpPr>
        <p:spPr>
          <a:xfrm rot="10800000">
            <a:off x="2231056" y="2377955"/>
            <a:ext cx="241002" cy="3540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30" idx="1"/>
            <a:endCxn id="34" idx="3"/>
          </p:cNvCxnSpPr>
          <p:nvPr/>
        </p:nvCxnSpPr>
        <p:spPr>
          <a:xfrm rot="10800000" flipV="1">
            <a:off x="2231056" y="3036952"/>
            <a:ext cx="241003" cy="1849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 175"/>
          <p:cNvCxnSpPr>
            <a:stCxn id="33" idx="1"/>
            <a:endCxn id="32" idx="3"/>
          </p:cNvCxnSpPr>
          <p:nvPr/>
        </p:nvCxnSpPr>
        <p:spPr>
          <a:xfrm rot="10800000" flipV="1">
            <a:off x="2238630" y="4419709"/>
            <a:ext cx="236549" cy="176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 178"/>
          <p:cNvCxnSpPr>
            <a:stCxn id="39" idx="1"/>
            <a:endCxn id="142" idx="3"/>
          </p:cNvCxnSpPr>
          <p:nvPr/>
        </p:nvCxnSpPr>
        <p:spPr>
          <a:xfrm rot="10800000">
            <a:off x="2231057" y="3662450"/>
            <a:ext cx="1423613" cy="4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stCxn id="38" idx="2"/>
            <a:endCxn id="48" idx="0"/>
          </p:cNvCxnSpPr>
          <p:nvPr/>
        </p:nvCxnSpPr>
        <p:spPr>
          <a:xfrm rot="5400000">
            <a:off x="4305351" y="4548959"/>
            <a:ext cx="455890" cy="86689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35" idx="2"/>
            <a:endCxn id="54" idx="0"/>
          </p:cNvCxnSpPr>
          <p:nvPr/>
        </p:nvCxnSpPr>
        <p:spPr>
          <a:xfrm rot="5400000">
            <a:off x="6378889" y="4738162"/>
            <a:ext cx="440093" cy="4726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7" name="표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776602"/>
              </p:ext>
            </p:extLst>
          </p:nvPr>
        </p:nvGraphicFramePr>
        <p:xfrm>
          <a:off x="7337986" y="938530"/>
          <a:ext cx="4650813" cy="572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28">
                  <a:extLst>
                    <a:ext uri="{9D8B030D-6E8A-4147-A177-3AD203B41FA5}">
                      <a16:colId xmlns:a16="http://schemas.microsoft.com/office/drawing/2014/main" val="3947089014"/>
                    </a:ext>
                  </a:extLst>
                </a:gridCol>
                <a:gridCol w="1346346">
                  <a:extLst>
                    <a:ext uri="{9D8B030D-6E8A-4147-A177-3AD203B41FA5}">
                      <a16:colId xmlns:a16="http://schemas.microsoft.com/office/drawing/2014/main" val="4286454038"/>
                    </a:ext>
                  </a:extLst>
                </a:gridCol>
                <a:gridCol w="2682239">
                  <a:extLst>
                    <a:ext uri="{9D8B030D-6E8A-4147-A177-3AD203B41FA5}">
                      <a16:colId xmlns:a16="http://schemas.microsoft.com/office/drawing/2014/main" val="2843641873"/>
                    </a:ext>
                  </a:extLst>
                </a:gridCol>
              </a:tblGrid>
              <a:tr h="31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331328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알파벳 획득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알파벳 젤리 획득 상황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알파벳 젤리 획득 시 보너스 타임 진행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43097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획득 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노란 곰 젤리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 캐릭터 강화 등 사용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재화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노란 곰 젤리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대량 점수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획득 상한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75347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진행 중인 퀘스트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43908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캐릭터 스킬 게이지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캐릭터 별 스킬 재사용 대기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63481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[5]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점프 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터치 시 캐릭터 점프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2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단 점프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34464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[6]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착용 중인 보물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 중인 보물의 재사용 대기시간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003058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[7]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슬라이드 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터치 시 캐릭터 슬라이딩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051084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[8]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현재 점수와 최고 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스테이지를 기준으로 현재 획득 한 점수와 최고 점수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89754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[9]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47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51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그림 279">
            <a:extLst>
              <a:ext uri="{FF2B5EF4-FFF2-40B4-BE49-F238E27FC236}">
                <a16:creationId xmlns:a16="http://schemas.microsoft.com/office/drawing/2014/main" id="{0D7D6BAC-14A9-49AD-8B32-66A359048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5" t="85008" r="26343" b="-1"/>
          <a:stretch/>
        </p:blipFill>
        <p:spPr>
          <a:xfrm>
            <a:off x="7452666" y="2267940"/>
            <a:ext cx="1441519" cy="361623"/>
          </a:xfrm>
          <a:prstGeom prst="rect">
            <a:avLst/>
          </a:prstGeom>
        </p:spPr>
      </p:pic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EC44BA45-D4E7-4DF8-85B8-F08939D75366}"/>
              </a:ext>
            </a:extLst>
          </p:cNvPr>
          <p:cNvGrpSpPr/>
          <p:nvPr/>
        </p:nvGrpSpPr>
        <p:grpSpPr>
          <a:xfrm>
            <a:off x="6022238" y="2267940"/>
            <a:ext cx="1814920" cy="363540"/>
            <a:chOff x="6148474" y="2897870"/>
            <a:chExt cx="1814920" cy="363540"/>
          </a:xfrm>
        </p:grpSpPr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F8CD75B6-597F-4C46-A1CE-D79F31245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85" t="85008" r="26343" b="-1"/>
            <a:stretch/>
          </p:blipFill>
          <p:spPr>
            <a:xfrm>
              <a:off x="6148474" y="2897870"/>
              <a:ext cx="1441519" cy="361623"/>
            </a:xfrm>
            <a:prstGeom prst="rect">
              <a:avLst/>
            </a:prstGeom>
          </p:spPr>
        </p:pic>
        <p:pic>
          <p:nvPicPr>
            <p:cNvPr id="279" name="그림 278">
              <a:extLst>
                <a:ext uri="{FF2B5EF4-FFF2-40B4-BE49-F238E27FC236}">
                  <a16:creationId xmlns:a16="http://schemas.microsoft.com/office/drawing/2014/main" id="{199CF6A2-A980-4E0A-85A9-2086D8BC20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85" t="85008" r="40685" b="61"/>
            <a:stretch/>
          </p:blipFill>
          <p:spPr>
            <a:xfrm>
              <a:off x="7233042" y="2901295"/>
              <a:ext cx="730352" cy="360115"/>
            </a:xfrm>
            <a:prstGeom prst="rect">
              <a:avLst/>
            </a:prstGeom>
          </p:spPr>
        </p:pic>
      </p:grpSp>
      <p:pic>
        <p:nvPicPr>
          <p:cNvPr id="217" name="그림 216">
            <a:extLst>
              <a:ext uri="{FF2B5EF4-FFF2-40B4-BE49-F238E27FC236}">
                <a16:creationId xmlns:a16="http://schemas.microsoft.com/office/drawing/2014/main" id="{761AAD4C-3D8B-4D36-8C00-5F94D7B97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16" r="47656" b="26612"/>
          <a:stretch/>
        </p:blipFill>
        <p:spPr>
          <a:xfrm>
            <a:off x="4565069" y="4261175"/>
            <a:ext cx="3321672" cy="1264795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플레이 중 오브젝트</a:t>
            </a:r>
            <a:r>
              <a:rPr lang="en-US" altLang="ko-KR" b="1" dirty="0"/>
              <a:t>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타 게임 분석</a:t>
            </a: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31">
            <a:extLst>
              <a:ext uri="{FF2B5EF4-FFF2-40B4-BE49-F238E27FC236}">
                <a16:creationId xmlns:a16="http://schemas.microsoft.com/office/drawing/2014/main" id="{1E754434-44CA-43B6-B15C-80A3FC4AF0B4}"/>
              </a:ext>
            </a:extLst>
          </p:cNvPr>
          <p:cNvSpPr/>
          <p:nvPr/>
        </p:nvSpPr>
        <p:spPr>
          <a:xfrm>
            <a:off x="4542589" y="3953258"/>
            <a:ext cx="1553411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젤리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아이템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A6C63A7-D928-409A-980A-999BED1C55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833"/>
          <a:stretch/>
        </p:blipFill>
        <p:spPr>
          <a:xfrm>
            <a:off x="433774" y="1072639"/>
            <a:ext cx="5245100" cy="2709582"/>
          </a:xfrm>
          <a:prstGeom prst="rect">
            <a:avLst/>
          </a:prstGeom>
        </p:spPr>
      </p:pic>
      <p:sp>
        <p:nvSpPr>
          <p:cNvPr id="46" name="모서리가 둥근 직사각형 32">
            <a:extLst>
              <a:ext uri="{FF2B5EF4-FFF2-40B4-BE49-F238E27FC236}">
                <a16:creationId xmlns:a16="http://schemas.microsoft.com/office/drawing/2014/main" id="{5EA44D4A-6BA6-4C56-895C-C98218BB2F75}"/>
              </a:ext>
            </a:extLst>
          </p:cNvPr>
          <p:cNvSpPr/>
          <p:nvPr/>
        </p:nvSpPr>
        <p:spPr>
          <a:xfrm>
            <a:off x="2180432" y="1835033"/>
            <a:ext cx="1674699" cy="682980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rgbClr val="FF0000">
                <a:alpha val="68000"/>
              </a:srgb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32">
            <a:extLst>
              <a:ext uri="{FF2B5EF4-FFF2-40B4-BE49-F238E27FC236}">
                <a16:creationId xmlns:a16="http://schemas.microsoft.com/office/drawing/2014/main" id="{6A94E95B-C642-439D-9932-20406E51D54F}"/>
              </a:ext>
            </a:extLst>
          </p:cNvPr>
          <p:cNvSpPr/>
          <p:nvPr/>
        </p:nvSpPr>
        <p:spPr>
          <a:xfrm>
            <a:off x="3970610" y="1039668"/>
            <a:ext cx="1747520" cy="1529558"/>
          </a:xfrm>
          <a:prstGeom prst="roundRect">
            <a:avLst>
              <a:gd name="adj" fmla="val 10025"/>
            </a:avLst>
          </a:prstGeom>
          <a:solidFill>
            <a:schemeClr val="bg1">
              <a:alpha val="20000"/>
            </a:schemeClr>
          </a:solidFill>
          <a:ln w="25400">
            <a:solidFill>
              <a:srgbClr val="FF0000">
                <a:alpha val="68000"/>
              </a:srgb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32">
            <a:extLst>
              <a:ext uri="{FF2B5EF4-FFF2-40B4-BE49-F238E27FC236}">
                <a16:creationId xmlns:a16="http://schemas.microsoft.com/office/drawing/2014/main" id="{6F4F9533-8FAE-4FD3-A9EC-BFC547B918F5}"/>
              </a:ext>
            </a:extLst>
          </p:cNvPr>
          <p:cNvSpPr/>
          <p:nvPr/>
        </p:nvSpPr>
        <p:spPr>
          <a:xfrm>
            <a:off x="430397" y="2780382"/>
            <a:ext cx="2477903" cy="165505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rgbClr val="FF0000">
                <a:alpha val="68000"/>
              </a:srgb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32">
            <a:extLst>
              <a:ext uri="{FF2B5EF4-FFF2-40B4-BE49-F238E27FC236}">
                <a16:creationId xmlns:a16="http://schemas.microsoft.com/office/drawing/2014/main" id="{2EAADA73-603E-4AA1-A9EB-94B17759524F}"/>
              </a:ext>
            </a:extLst>
          </p:cNvPr>
          <p:cNvSpPr/>
          <p:nvPr/>
        </p:nvSpPr>
        <p:spPr>
          <a:xfrm>
            <a:off x="429114" y="3280407"/>
            <a:ext cx="2477903" cy="165505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5400">
            <a:solidFill>
              <a:srgbClr val="FF0000">
                <a:alpha val="68000"/>
              </a:srgb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175">
            <a:extLst>
              <a:ext uri="{FF2B5EF4-FFF2-40B4-BE49-F238E27FC236}">
                <a16:creationId xmlns:a16="http://schemas.microsoft.com/office/drawing/2014/main" id="{370619D0-DEDE-42ED-AE5D-A23707D4C155}"/>
              </a:ext>
            </a:extLst>
          </p:cNvPr>
          <p:cNvCxnSpPr>
            <a:cxnSpLocks/>
            <a:stCxn id="47" idx="3"/>
            <a:endCxn id="76" idx="1"/>
          </p:cNvCxnSpPr>
          <p:nvPr/>
        </p:nvCxnSpPr>
        <p:spPr>
          <a:xfrm flipV="1">
            <a:off x="5718130" y="1078030"/>
            <a:ext cx="326344" cy="72641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175">
            <a:extLst>
              <a:ext uri="{FF2B5EF4-FFF2-40B4-BE49-F238E27FC236}">
                <a16:creationId xmlns:a16="http://schemas.microsoft.com/office/drawing/2014/main" id="{E84EAAAB-DCD2-4431-A78C-BC89AC528B9C}"/>
              </a:ext>
            </a:extLst>
          </p:cNvPr>
          <p:cNvCxnSpPr>
            <a:cxnSpLocks/>
            <a:stCxn id="46" idx="2"/>
            <a:endCxn id="44" idx="0"/>
          </p:cNvCxnSpPr>
          <p:nvPr/>
        </p:nvCxnSpPr>
        <p:spPr>
          <a:xfrm rot="16200000" flipH="1">
            <a:off x="3450916" y="2084878"/>
            <a:ext cx="1435245" cy="230151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175">
            <a:extLst>
              <a:ext uri="{FF2B5EF4-FFF2-40B4-BE49-F238E27FC236}">
                <a16:creationId xmlns:a16="http://schemas.microsoft.com/office/drawing/2014/main" id="{2685424D-2C5C-4408-A769-F08505179ECB}"/>
              </a:ext>
            </a:extLst>
          </p:cNvPr>
          <p:cNvCxnSpPr>
            <a:cxnSpLocks/>
            <a:stCxn id="48" idx="1"/>
            <a:endCxn id="71" idx="1"/>
          </p:cNvCxnSpPr>
          <p:nvPr/>
        </p:nvCxnSpPr>
        <p:spPr>
          <a:xfrm rot="10800000" flipV="1">
            <a:off x="429115" y="2863134"/>
            <a:ext cx="1283" cy="1551371"/>
          </a:xfrm>
          <a:prstGeom prst="bentConnector3">
            <a:avLst>
              <a:gd name="adj1" fmla="val 17917615"/>
            </a:avLst>
          </a:prstGeom>
          <a:ln w="285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175">
            <a:extLst>
              <a:ext uri="{FF2B5EF4-FFF2-40B4-BE49-F238E27FC236}">
                <a16:creationId xmlns:a16="http://schemas.microsoft.com/office/drawing/2014/main" id="{B39482F0-C57A-470F-A0A4-B7B5EDE552AB}"/>
              </a:ext>
            </a:extLst>
          </p:cNvPr>
          <p:cNvCxnSpPr>
            <a:cxnSpLocks/>
            <a:stCxn id="49" idx="2"/>
            <a:endCxn id="72" idx="0"/>
          </p:cNvCxnSpPr>
          <p:nvPr/>
        </p:nvCxnSpPr>
        <p:spPr>
          <a:xfrm rot="5400000">
            <a:off x="1116641" y="3401833"/>
            <a:ext cx="507346" cy="59550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31">
            <a:extLst>
              <a:ext uri="{FF2B5EF4-FFF2-40B4-BE49-F238E27FC236}">
                <a16:creationId xmlns:a16="http://schemas.microsoft.com/office/drawing/2014/main" id="{4105D2BD-75BE-43A0-BB12-1E8D38BB09D6}"/>
              </a:ext>
            </a:extLst>
          </p:cNvPr>
          <p:cNvSpPr/>
          <p:nvPr/>
        </p:nvSpPr>
        <p:spPr>
          <a:xfrm>
            <a:off x="429114" y="4261506"/>
            <a:ext cx="1293644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발판</a:t>
            </a:r>
          </a:p>
        </p:txBody>
      </p:sp>
      <p:sp>
        <p:nvSpPr>
          <p:cNvPr id="72" name="모서리가 둥근 직사각형 31">
            <a:extLst>
              <a:ext uri="{FF2B5EF4-FFF2-40B4-BE49-F238E27FC236}">
                <a16:creationId xmlns:a16="http://schemas.microsoft.com/office/drawing/2014/main" id="{3F6C67E3-19E9-470D-A359-63804A6E4B7C}"/>
              </a:ext>
            </a:extLst>
          </p:cNvPr>
          <p:cNvSpPr/>
          <p:nvPr/>
        </p:nvSpPr>
        <p:spPr>
          <a:xfrm>
            <a:off x="425739" y="3953258"/>
            <a:ext cx="1293644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바닥</a:t>
            </a:r>
          </a:p>
        </p:txBody>
      </p:sp>
      <p:sp>
        <p:nvSpPr>
          <p:cNvPr id="76" name="모서리가 둥근 직사각형 31">
            <a:extLst>
              <a:ext uri="{FF2B5EF4-FFF2-40B4-BE49-F238E27FC236}">
                <a16:creationId xmlns:a16="http://schemas.microsoft.com/office/drawing/2014/main" id="{ABC3F3F9-1BBE-4047-BC01-A26BBFC73964}"/>
              </a:ext>
            </a:extLst>
          </p:cNvPr>
          <p:cNvSpPr/>
          <p:nvPr/>
        </p:nvSpPr>
        <p:spPr>
          <a:xfrm>
            <a:off x="6044474" y="925030"/>
            <a:ext cx="1440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장애물</a:t>
            </a:r>
          </a:p>
        </p:txBody>
      </p:sp>
      <p:sp>
        <p:nvSpPr>
          <p:cNvPr id="90" name="모서리가 둥근 직사각형 31">
            <a:extLst>
              <a:ext uri="{FF2B5EF4-FFF2-40B4-BE49-F238E27FC236}">
                <a16:creationId xmlns:a16="http://schemas.microsoft.com/office/drawing/2014/main" id="{3AA75361-83CF-4469-A5FC-9105B5238DB5}"/>
              </a:ext>
            </a:extLst>
          </p:cNvPr>
          <p:cNvSpPr/>
          <p:nvPr/>
        </p:nvSpPr>
        <p:spPr>
          <a:xfrm>
            <a:off x="7484474" y="925030"/>
            <a:ext cx="4504326" cy="306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부딪히면 </a:t>
            </a:r>
            <a:r>
              <a:rPr lang="ko-KR" altLang="en-US" sz="1200" b="1" dirty="0" err="1">
                <a:solidFill>
                  <a:schemeClr val="tx1"/>
                </a:solidFill>
              </a:rPr>
              <a:t>데미지를</a:t>
            </a:r>
            <a:r>
              <a:rPr lang="ko-KR" altLang="en-US" sz="1200" b="1" dirty="0">
                <a:solidFill>
                  <a:schemeClr val="tx1"/>
                </a:solidFill>
              </a:rPr>
              <a:t> 받음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</a:rPr>
              <a:t>점프나 슬라이딩을 통해 극복</a:t>
            </a:r>
          </a:p>
        </p:txBody>
      </p:sp>
      <p:sp>
        <p:nvSpPr>
          <p:cNvPr id="95" name="모서리가 둥근 직사각형 31">
            <a:extLst>
              <a:ext uri="{FF2B5EF4-FFF2-40B4-BE49-F238E27FC236}">
                <a16:creationId xmlns:a16="http://schemas.microsoft.com/office/drawing/2014/main" id="{FD0A5C9C-C2C9-4505-BC8A-13523A266ABC}"/>
              </a:ext>
            </a:extLst>
          </p:cNvPr>
          <p:cNvSpPr/>
          <p:nvPr/>
        </p:nvSpPr>
        <p:spPr>
          <a:xfrm>
            <a:off x="6096000" y="3953258"/>
            <a:ext cx="5892800" cy="306000"/>
          </a:xfrm>
          <a:prstGeom prst="roundRect">
            <a:avLst>
              <a:gd name="adj" fmla="val 769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점수를 획득 하거나 게임 진행에 이로운 효과를 줌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31">
            <a:extLst>
              <a:ext uri="{FF2B5EF4-FFF2-40B4-BE49-F238E27FC236}">
                <a16:creationId xmlns:a16="http://schemas.microsoft.com/office/drawing/2014/main" id="{8E607FDE-5399-41C5-A810-9997A1559F43}"/>
              </a:ext>
            </a:extLst>
          </p:cNvPr>
          <p:cNvSpPr/>
          <p:nvPr/>
        </p:nvSpPr>
        <p:spPr>
          <a:xfrm>
            <a:off x="1731504" y="3953258"/>
            <a:ext cx="2649639" cy="306000"/>
          </a:xfrm>
          <a:prstGeom prst="roundRect">
            <a:avLst>
              <a:gd name="adj" fmla="val 739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캐릭터가 달리는 위치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265E743-85C8-42C3-8839-C97EBC1EEF2C}"/>
              </a:ext>
            </a:extLst>
          </p:cNvPr>
          <p:cNvGrpSpPr>
            <a:grpSpLocks noChangeAspect="1"/>
          </p:cNvGrpSpPr>
          <p:nvPr/>
        </p:nvGrpSpPr>
        <p:grpSpPr>
          <a:xfrm>
            <a:off x="433054" y="4565763"/>
            <a:ext cx="3288856" cy="1461569"/>
            <a:chOff x="2906930" y="5231408"/>
            <a:chExt cx="2713985" cy="1303387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278B6B28-9913-4936-A46A-5A70B5BE1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81" t="41677" r="27674" b="13894"/>
            <a:stretch/>
          </p:blipFill>
          <p:spPr>
            <a:xfrm>
              <a:off x="2906930" y="5231408"/>
              <a:ext cx="2713985" cy="130338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DFFDBF0A-5349-4817-A44C-FA81E73C8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81" t="81481" r="58617" b="13971"/>
            <a:stretch/>
          </p:blipFill>
          <p:spPr>
            <a:xfrm>
              <a:off x="3851545" y="6398163"/>
              <a:ext cx="932703" cy="133457"/>
            </a:xfrm>
            <a:prstGeom prst="rect">
              <a:avLst/>
            </a:prstGeom>
          </p:spPr>
        </p:pic>
      </p:grpSp>
      <p:sp>
        <p:nvSpPr>
          <p:cNvPr id="206" name="모서리가 둥근 직사각형 31">
            <a:extLst>
              <a:ext uri="{FF2B5EF4-FFF2-40B4-BE49-F238E27FC236}">
                <a16:creationId xmlns:a16="http://schemas.microsoft.com/office/drawing/2014/main" id="{DFC4AFA2-DC53-4140-8587-C9A63C1DE59E}"/>
              </a:ext>
            </a:extLst>
          </p:cNvPr>
          <p:cNvSpPr/>
          <p:nvPr/>
        </p:nvSpPr>
        <p:spPr>
          <a:xfrm>
            <a:off x="1731504" y="4261506"/>
            <a:ext cx="2649639" cy="306000"/>
          </a:xfrm>
          <a:prstGeom prst="roundRect">
            <a:avLst>
              <a:gd name="adj" fmla="val 739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추가적인 위치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08" name="모서리가 둥근 직사각형 31">
            <a:extLst>
              <a:ext uri="{FF2B5EF4-FFF2-40B4-BE49-F238E27FC236}">
                <a16:creationId xmlns:a16="http://schemas.microsoft.com/office/drawing/2014/main" id="{467E139C-74E7-4291-914B-CBEAFD695102}"/>
              </a:ext>
            </a:extLst>
          </p:cNvPr>
          <p:cNvSpPr/>
          <p:nvPr/>
        </p:nvSpPr>
        <p:spPr>
          <a:xfrm>
            <a:off x="386125" y="5985692"/>
            <a:ext cx="3943987" cy="590194"/>
          </a:xfrm>
          <a:prstGeom prst="roundRect">
            <a:avLst>
              <a:gd name="adj" fmla="val 739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유저가 위치를 선택하도록 유도 하고 </a:t>
            </a:r>
            <a:r>
              <a:rPr lang="ko-KR" altLang="en-US" sz="1200" b="1" dirty="0">
                <a:solidFill>
                  <a:srgbClr val="FF0000"/>
                </a:solidFill>
              </a:rPr>
              <a:t>캐릭터의 위치를 바꿔 시선을 환기</a:t>
            </a:r>
            <a:r>
              <a:rPr lang="ko-KR" altLang="en-US" sz="1200" dirty="0">
                <a:solidFill>
                  <a:schemeClr val="tx1"/>
                </a:solidFill>
              </a:rPr>
              <a:t> 하기 위한 장치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09" name="화살표: 위쪽/아래쪽 208">
            <a:extLst>
              <a:ext uri="{FF2B5EF4-FFF2-40B4-BE49-F238E27FC236}">
                <a16:creationId xmlns:a16="http://schemas.microsoft.com/office/drawing/2014/main" id="{8AC2B4B2-D5C1-4260-972F-B84B06470CE1}"/>
              </a:ext>
            </a:extLst>
          </p:cNvPr>
          <p:cNvSpPr/>
          <p:nvPr/>
        </p:nvSpPr>
        <p:spPr>
          <a:xfrm>
            <a:off x="1747521" y="4563514"/>
            <a:ext cx="656360" cy="1370721"/>
          </a:xfrm>
          <a:prstGeom prst="upDownArrow">
            <a:avLst/>
          </a:pr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시야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0" name="모서리가 둥근 직사각형 31">
            <a:extLst>
              <a:ext uri="{FF2B5EF4-FFF2-40B4-BE49-F238E27FC236}">
                <a16:creationId xmlns:a16="http://schemas.microsoft.com/office/drawing/2014/main" id="{C2D03CBF-5328-45B8-807C-83A77A9E8B4C}"/>
              </a:ext>
            </a:extLst>
          </p:cNvPr>
          <p:cNvSpPr/>
          <p:nvPr/>
        </p:nvSpPr>
        <p:spPr>
          <a:xfrm>
            <a:off x="3407409" y="4999444"/>
            <a:ext cx="894001" cy="306000"/>
          </a:xfrm>
          <a:prstGeom prst="roundRect">
            <a:avLst>
              <a:gd name="adj" fmla="val 739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점프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11" name="모서리가 둥근 직사각형 31">
            <a:extLst>
              <a:ext uri="{FF2B5EF4-FFF2-40B4-BE49-F238E27FC236}">
                <a16:creationId xmlns:a16="http://schemas.microsoft.com/office/drawing/2014/main" id="{5BD05022-259E-4908-9D6E-D94E7A5D0949}"/>
              </a:ext>
            </a:extLst>
          </p:cNvPr>
          <p:cNvSpPr/>
          <p:nvPr/>
        </p:nvSpPr>
        <p:spPr>
          <a:xfrm>
            <a:off x="3423425" y="5562264"/>
            <a:ext cx="894001" cy="306000"/>
          </a:xfrm>
          <a:prstGeom prst="roundRect">
            <a:avLst>
              <a:gd name="adj" fmla="val 739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슬라이딩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221" name="그림 220">
            <a:extLst>
              <a:ext uri="{FF2B5EF4-FFF2-40B4-BE49-F238E27FC236}">
                <a16:creationId xmlns:a16="http://schemas.microsoft.com/office/drawing/2014/main" id="{E658A8B0-419F-4165-A2E5-E08C672B00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685" b="62527" l="23750" r="31146">
                        <a14:foregroundMark x1="26146" y1="58030" x2="26146" y2="58030"/>
                        <a14:foregroundMark x1="25625" y1="57173" x2="25625" y2="57173"/>
                        <a14:foregroundMark x1="26458" y1="60600" x2="26458" y2="60600"/>
                        <a14:foregroundMark x1="26250" y1="58887" x2="26250" y2="58887"/>
                        <a14:foregroundMark x1="26458" y1="61884" x2="26458" y2="61884"/>
                        <a14:foregroundMark x1="25313" y1="52034" x2="25313" y2="52034"/>
                        <a14:foregroundMark x1="25625" y1="49036" x2="25625" y2="49036"/>
                        <a14:foregroundMark x1="24896" y1="53961" x2="24896" y2="53961"/>
                        <a14:foregroundMark x1="25313" y1="49679" x2="25313" y2="49679"/>
                        <a14:foregroundMark x1="25104" y1="50107" x2="25104" y2="50107"/>
                        <a14:foregroundMark x1="24792" y1="51820" x2="24792" y2="52034"/>
                        <a14:foregroundMark x1="24583" y1="53747" x2="24583" y2="53747"/>
                        <a14:foregroundMark x1="25417" y1="57388" x2="25417" y2="57388"/>
                        <a14:foregroundMark x1="28125" y1="61242" x2="28125" y2="61242"/>
                        <a14:foregroundMark x1="28646" y1="58030" x2="28646" y2="58030"/>
                        <a14:foregroundMark x1="28438" y1="59315" x2="28438" y2="59315"/>
                        <a14:foregroundMark x1="26146" y1="46895" x2="26146" y2="46895"/>
                        <a14:foregroundMark x1="25833" y1="43683" x2="25833" y2="43683"/>
                        <a14:foregroundMark x1="26354" y1="43683" x2="26354" y2="43683"/>
                        <a14:foregroundMark x1="26458" y1="43897" x2="26458" y2="43897"/>
                        <a14:foregroundMark x1="26458" y1="44540" x2="26458" y2="44540"/>
                        <a14:foregroundMark x1="26354" y1="44754" x2="26354" y2="44754"/>
                        <a14:foregroundMark x1="26250" y1="45824" x2="26250" y2="45824"/>
                        <a14:foregroundMark x1="26146" y1="46253" x2="26146" y2="46467"/>
                        <a14:foregroundMark x1="26146" y1="47109" x2="26146" y2="47109"/>
                        <a14:foregroundMark x1="27604" y1="41756" x2="27604" y2="41756"/>
                        <a14:foregroundMark x1="27708" y1="41756" x2="27813" y2="41756"/>
                        <a14:foregroundMark x1="28125" y1="41756" x2="28125" y2="41756"/>
                        <a14:foregroundMark x1="28333" y1="41542" x2="28333" y2="41542"/>
                        <a14:foregroundMark x1="28854" y1="41328" x2="28854" y2="41328"/>
                        <a14:foregroundMark x1="29375" y1="41542" x2="29375" y2="41542"/>
                        <a14:foregroundMark x1="30000" y1="41970" x2="30000" y2="41970"/>
                        <a14:foregroundMark x1="30208" y1="42398" x2="30208" y2="42398"/>
                        <a14:foregroundMark x1="30521" y1="42827" x2="30521" y2="42827"/>
                        <a14:foregroundMark x1="30729" y1="43469" x2="30729" y2="43469"/>
                        <a14:foregroundMark x1="31042" y1="44325" x2="31042" y2="44325"/>
                        <a14:foregroundMark x1="30833" y1="45824" x2="30833" y2="45824"/>
                        <a14:foregroundMark x1="30417" y1="50321" x2="30417" y2="50321"/>
                        <a14:foregroundMark x1="30938" y1="49036" x2="30938" y2="49036"/>
                        <a14:backgroundMark x1="24792" y1="50535" x2="24792" y2="50535"/>
                        <a14:backgroundMark x1="25104" y1="49679" x2="25104" y2="49679"/>
                        <a14:backgroundMark x1="24792" y1="51606" x2="24792" y2="51606"/>
                        <a14:backgroundMark x1="24688" y1="52248" x2="24688" y2="52248"/>
                        <a14:backgroundMark x1="24375" y1="53747" x2="24375" y2="53747"/>
                        <a14:backgroundMark x1="24688" y1="53747" x2="24688" y2="53747"/>
                        <a14:backgroundMark x1="28125" y1="61884" x2="28125" y2="61884"/>
                        <a14:backgroundMark x1="26146" y1="61242" x2="26146" y2="61242"/>
                        <a14:backgroundMark x1="25833" y1="58458" x2="25833" y2="58458"/>
                        <a14:backgroundMark x1="25313" y1="57388" x2="25313" y2="57388"/>
                        <a14:backgroundMark x1="25313" y1="56103" x2="25313" y2="56103"/>
                        <a14:backgroundMark x1="30729" y1="50107" x2="30729" y2="50107"/>
                        <a14:backgroundMark x1="30417" y1="50749" x2="30417" y2="50749"/>
                        <a14:backgroundMark x1="25625" y1="43683" x2="25625" y2="43683"/>
                        <a14:backgroundMark x1="25625" y1="43469" x2="25625" y2="43469"/>
                        <a14:backgroundMark x1="25833" y1="43255" x2="25833" y2="43255"/>
                        <a14:backgroundMark x1="25729" y1="43469" x2="25729" y2="43469"/>
                        <a14:backgroundMark x1="30208" y1="41542" x2="30208" y2="41542"/>
                        <a14:backgroundMark x1="30625" y1="42398" x2="30625" y2="42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40066" r="68905" b="37381"/>
          <a:stretch/>
        </p:blipFill>
        <p:spPr>
          <a:xfrm>
            <a:off x="4621995" y="4718037"/>
            <a:ext cx="390073" cy="530018"/>
          </a:xfrm>
          <a:prstGeom prst="rect">
            <a:avLst/>
          </a:prstGeom>
        </p:spPr>
      </p:pic>
      <p:sp>
        <p:nvSpPr>
          <p:cNvPr id="224" name="화살표: 위쪽 223">
            <a:extLst>
              <a:ext uri="{FF2B5EF4-FFF2-40B4-BE49-F238E27FC236}">
                <a16:creationId xmlns:a16="http://schemas.microsoft.com/office/drawing/2014/main" id="{F3AE77BB-148B-45B3-987D-00E1F9F7451D}"/>
              </a:ext>
            </a:extLst>
          </p:cNvPr>
          <p:cNvSpPr/>
          <p:nvPr/>
        </p:nvSpPr>
        <p:spPr>
          <a:xfrm>
            <a:off x="5738359" y="4890992"/>
            <a:ext cx="598915" cy="335874"/>
          </a:xfrm>
          <a:prstGeom prst="up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화살표: 위쪽 224">
            <a:extLst>
              <a:ext uri="{FF2B5EF4-FFF2-40B4-BE49-F238E27FC236}">
                <a16:creationId xmlns:a16="http://schemas.microsoft.com/office/drawing/2014/main" id="{F628C913-2E17-409E-873C-9B76D78B70BC}"/>
              </a:ext>
            </a:extLst>
          </p:cNvPr>
          <p:cNvSpPr/>
          <p:nvPr/>
        </p:nvSpPr>
        <p:spPr>
          <a:xfrm rot="10800000">
            <a:off x="6149031" y="5285501"/>
            <a:ext cx="547687" cy="23084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모서리가 둥근 직사각형 31">
            <a:extLst>
              <a:ext uri="{FF2B5EF4-FFF2-40B4-BE49-F238E27FC236}">
                <a16:creationId xmlns:a16="http://schemas.microsoft.com/office/drawing/2014/main" id="{3619D99D-6528-4C0E-9414-50FF02A6B381}"/>
              </a:ext>
            </a:extLst>
          </p:cNvPr>
          <p:cNvSpPr/>
          <p:nvPr/>
        </p:nvSpPr>
        <p:spPr>
          <a:xfrm>
            <a:off x="4551680" y="5500160"/>
            <a:ext cx="3335061" cy="1070312"/>
          </a:xfrm>
          <a:prstGeom prst="roundRect">
            <a:avLst>
              <a:gd name="adj" fmla="val 769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기본 의도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>
                <a:solidFill>
                  <a:schemeClr val="tx1"/>
                </a:solidFill>
              </a:rPr>
              <a:t>유저가 점프나 슬라이딩의 </a:t>
            </a:r>
            <a:r>
              <a:rPr lang="ko-KR" altLang="en-US" sz="1200" b="1" dirty="0">
                <a:solidFill>
                  <a:srgbClr val="FF0000"/>
                </a:solidFill>
              </a:rPr>
              <a:t>조작 타이밍을 쉽게 알 수  있도록 장애물과 연계하여 배치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8" name="모서리가 둥근 직사각형 31">
            <a:extLst>
              <a:ext uri="{FF2B5EF4-FFF2-40B4-BE49-F238E27FC236}">
                <a16:creationId xmlns:a16="http://schemas.microsoft.com/office/drawing/2014/main" id="{A4312B63-A523-40A5-9094-ACD6C8C7FE1C}"/>
              </a:ext>
            </a:extLst>
          </p:cNvPr>
          <p:cNvSpPr/>
          <p:nvPr/>
        </p:nvSpPr>
        <p:spPr>
          <a:xfrm>
            <a:off x="6225905" y="4875656"/>
            <a:ext cx="3203613" cy="230844"/>
          </a:xfrm>
          <a:prstGeom prst="roundRect">
            <a:avLst>
              <a:gd name="adj" fmla="val 7691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점프 성공</a:t>
            </a:r>
          </a:p>
        </p:txBody>
      </p:sp>
      <p:sp>
        <p:nvSpPr>
          <p:cNvPr id="229" name="모서리가 둥근 직사각형 31">
            <a:extLst>
              <a:ext uri="{FF2B5EF4-FFF2-40B4-BE49-F238E27FC236}">
                <a16:creationId xmlns:a16="http://schemas.microsoft.com/office/drawing/2014/main" id="{C8F7544E-CD5A-4BBE-95D9-C4BD07794DD5}"/>
              </a:ext>
            </a:extLst>
          </p:cNvPr>
          <p:cNvSpPr/>
          <p:nvPr/>
        </p:nvSpPr>
        <p:spPr>
          <a:xfrm>
            <a:off x="6486797" y="5030132"/>
            <a:ext cx="771643" cy="409290"/>
          </a:xfrm>
          <a:prstGeom prst="roundRect">
            <a:avLst>
              <a:gd name="adj" fmla="val 7691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실패</a:t>
            </a:r>
          </a:p>
        </p:txBody>
      </p:sp>
      <p:sp>
        <p:nvSpPr>
          <p:cNvPr id="230" name="화살표: 위쪽 229">
            <a:extLst>
              <a:ext uri="{FF2B5EF4-FFF2-40B4-BE49-F238E27FC236}">
                <a16:creationId xmlns:a16="http://schemas.microsoft.com/office/drawing/2014/main" id="{C34A3710-4C2E-4864-BD88-01006D02A548}"/>
              </a:ext>
            </a:extLst>
          </p:cNvPr>
          <p:cNvSpPr/>
          <p:nvPr/>
        </p:nvSpPr>
        <p:spPr>
          <a:xfrm rot="5400000">
            <a:off x="4987625" y="4934496"/>
            <a:ext cx="433592" cy="335874"/>
          </a:xfrm>
          <a:prstGeom prst="up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화살표: 위쪽 231">
            <a:extLst>
              <a:ext uri="{FF2B5EF4-FFF2-40B4-BE49-F238E27FC236}">
                <a16:creationId xmlns:a16="http://schemas.microsoft.com/office/drawing/2014/main" id="{4E707463-248C-45BE-9EA8-95960979A6C6}"/>
              </a:ext>
            </a:extLst>
          </p:cNvPr>
          <p:cNvSpPr/>
          <p:nvPr/>
        </p:nvSpPr>
        <p:spPr>
          <a:xfrm rot="5400000">
            <a:off x="7357249" y="4939092"/>
            <a:ext cx="433592" cy="335874"/>
          </a:xfrm>
          <a:prstGeom prst="upArrow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모서리가 둥근 직사각형 31">
            <a:extLst>
              <a:ext uri="{FF2B5EF4-FFF2-40B4-BE49-F238E27FC236}">
                <a16:creationId xmlns:a16="http://schemas.microsoft.com/office/drawing/2014/main" id="{88FE6689-8E5B-4D62-9C02-A8A8364A0AA2}"/>
              </a:ext>
            </a:extLst>
          </p:cNvPr>
          <p:cNvSpPr/>
          <p:nvPr/>
        </p:nvSpPr>
        <p:spPr>
          <a:xfrm>
            <a:off x="8894946" y="1225722"/>
            <a:ext cx="3093853" cy="1403841"/>
          </a:xfrm>
          <a:prstGeom prst="roundRect">
            <a:avLst>
              <a:gd name="adj" fmla="val 676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각 장애물 마다 대응 하는 조작이 명확함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캐릭터를 기준으로 아래의 공간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높이를 규격화 해 구분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63" name="그림 262">
            <a:extLst>
              <a:ext uri="{FF2B5EF4-FFF2-40B4-BE49-F238E27FC236}">
                <a16:creationId xmlns:a16="http://schemas.microsoft.com/office/drawing/2014/main" id="{A3724A08-F0D1-4913-A4DC-0445370A9C4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685" b="62527" l="23750" r="31146">
                        <a14:foregroundMark x1="26146" y1="58030" x2="26146" y2="58030"/>
                        <a14:foregroundMark x1="25625" y1="57173" x2="25625" y2="57173"/>
                        <a14:foregroundMark x1="26458" y1="60600" x2="26458" y2="60600"/>
                        <a14:foregroundMark x1="26250" y1="58887" x2="26250" y2="58887"/>
                        <a14:foregroundMark x1="26458" y1="61884" x2="26458" y2="61884"/>
                        <a14:foregroundMark x1="25313" y1="52034" x2="25313" y2="52034"/>
                        <a14:foregroundMark x1="25625" y1="49036" x2="25625" y2="49036"/>
                        <a14:foregroundMark x1="24896" y1="53961" x2="24896" y2="53961"/>
                        <a14:foregroundMark x1="25313" y1="49679" x2="25313" y2="49679"/>
                        <a14:foregroundMark x1="25104" y1="50107" x2="25104" y2="50107"/>
                        <a14:foregroundMark x1="24792" y1="51820" x2="24792" y2="52034"/>
                        <a14:foregroundMark x1="24583" y1="53747" x2="24583" y2="53747"/>
                        <a14:foregroundMark x1="25417" y1="57388" x2="25417" y2="57388"/>
                        <a14:foregroundMark x1="28125" y1="61242" x2="28125" y2="61242"/>
                        <a14:foregroundMark x1="28646" y1="58030" x2="28646" y2="58030"/>
                        <a14:foregroundMark x1="28438" y1="59315" x2="28438" y2="59315"/>
                        <a14:foregroundMark x1="26146" y1="46895" x2="26146" y2="46895"/>
                        <a14:foregroundMark x1="25833" y1="43683" x2="25833" y2="43683"/>
                        <a14:foregroundMark x1="26354" y1="43683" x2="26354" y2="43683"/>
                        <a14:foregroundMark x1="26458" y1="43897" x2="26458" y2="43897"/>
                        <a14:foregroundMark x1="26458" y1="44540" x2="26458" y2="44540"/>
                        <a14:foregroundMark x1="26354" y1="44754" x2="26354" y2="44754"/>
                        <a14:foregroundMark x1="26250" y1="45824" x2="26250" y2="45824"/>
                        <a14:foregroundMark x1="26146" y1="46253" x2="26146" y2="46467"/>
                        <a14:foregroundMark x1="26146" y1="47109" x2="26146" y2="47109"/>
                        <a14:foregroundMark x1="27604" y1="41756" x2="27604" y2="41756"/>
                        <a14:foregroundMark x1="27708" y1="41756" x2="27813" y2="41756"/>
                        <a14:foregroundMark x1="28125" y1="41756" x2="28125" y2="41756"/>
                        <a14:foregroundMark x1="28333" y1="41542" x2="28333" y2="41542"/>
                        <a14:foregroundMark x1="28854" y1="41328" x2="28854" y2="41328"/>
                        <a14:foregroundMark x1="29375" y1="41542" x2="29375" y2="41542"/>
                        <a14:foregroundMark x1="30000" y1="41970" x2="30000" y2="41970"/>
                        <a14:foregroundMark x1="30208" y1="42398" x2="30208" y2="42398"/>
                        <a14:foregroundMark x1="30521" y1="42827" x2="30521" y2="42827"/>
                        <a14:foregroundMark x1="30729" y1="43469" x2="30729" y2="43469"/>
                        <a14:foregroundMark x1="31042" y1="44325" x2="31042" y2="44325"/>
                        <a14:foregroundMark x1="30833" y1="45824" x2="30833" y2="45824"/>
                        <a14:foregroundMark x1="30417" y1="50321" x2="30417" y2="50321"/>
                        <a14:foregroundMark x1="30938" y1="49036" x2="30938" y2="49036"/>
                        <a14:backgroundMark x1="24792" y1="50535" x2="24792" y2="50535"/>
                        <a14:backgroundMark x1="25104" y1="49679" x2="25104" y2="49679"/>
                        <a14:backgroundMark x1="24792" y1="51606" x2="24792" y2="51606"/>
                        <a14:backgroundMark x1="24688" y1="52248" x2="24688" y2="52248"/>
                        <a14:backgroundMark x1="24375" y1="53747" x2="24375" y2="53747"/>
                        <a14:backgroundMark x1="24688" y1="53747" x2="24688" y2="53747"/>
                        <a14:backgroundMark x1="28125" y1="61884" x2="28125" y2="61884"/>
                        <a14:backgroundMark x1="26146" y1="61242" x2="26146" y2="61242"/>
                        <a14:backgroundMark x1="25833" y1="58458" x2="25833" y2="58458"/>
                        <a14:backgroundMark x1="25313" y1="57388" x2="25313" y2="57388"/>
                        <a14:backgroundMark x1="25313" y1="56103" x2="25313" y2="56103"/>
                        <a14:backgroundMark x1="30729" y1="50107" x2="30729" y2="50107"/>
                        <a14:backgroundMark x1="30417" y1="50749" x2="30417" y2="50749"/>
                        <a14:backgroundMark x1="25625" y1="43683" x2="25625" y2="43683"/>
                        <a14:backgroundMark x1="25625" y1="43469" x2="25625" y2="43469"/>
                        <a14:backgroundMark x1="25833" y1="43255" x2="25833" y2="43255"/>
                        <a14:backgroundMark x1="25729" y1="43469" x2="25729" y2="43469"/>
                        <a14:backgroundMark x1="30208" y1="41542" x2="30208" y2="41542"/>
                        <a14:backgroundMark x1="30625" y1="42398" x2="30625" y2="42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40066" r="68905" b="37381"/>
          <a:stretch/>
        </p:blipFill>
        <p:spPr>
          <a:xfrm>
            <a:off x="6004805" y="1731326"/>
            <a:ext cx="390073" cy="530018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35F58EF3-994A-4B46-8587-720F058A8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3" t="58004" r="34022" b="27336"/>
          <a:stretch/>
        </p:blipFill>
        <p:spPr>
          <a:xfrm>
            <a:off x="7154026" y="1898323"/>
            <a:ext cx="330927" cy="353570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F79D804A-EFE0-4FF5-860C-1D3EB028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1" t="57695" r="34111" b="15030"/>
          <a:stretch/>
        </p:blipFill>
        <p:spPr>
          <a:xfrm>
            <a:off x="7498530" y="1594064"/>
            <a:ext cx="305819" cy="657829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66CEDFDD-C424-4F45-AF09-925CB64630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548" t="31930" r="24577" b="38158"/>
          <a:stretch/>
        </p:blipFill>
        <p:spPr>
          <a:xfrm>
            <a:off x="6400631" y="1248114"/>
            <a:ext cx="753395" cy="1008012"/>
          </a:xfrm>
          <a:prstGeom prst="rect">
            <a:avLst/>
          </a:prstGeom>
        </p:spPr>
      </p:pic>
      <p:sp>
        <p:nvSpPr>
          <p:cNvPr id="271" name="모서리가 둥근 직사각형 32">
            <a:extLst>
              <a:ext uri="{FF2B5EF4-FFF2-40B4-BE49-F238E27FC236}">
                <a16:creationId xmlns:a16="http://schemas.microsoft.com/office/drawing/2014/main" id="{1A6A0953-D6B3-4F27-BCFD-4C5886A0E8F9}"/>
              </a:ext>
            </a:extLst>
          </p:cNvPr>
          <p:cNvSpPr/>
          <p:nvPr/>
        </p:nvSpPr>
        <p:spPr>
          <a:xfrm>
            <a:off x="7809078" y="1238146"/>
            <a:ext cx="1080000" cy="342000"/>
          </a:xfrm>
          <a:prstGeom prst="rect">
            <a:avLst/>
          </a:prstGeom>
          <a:solidFill>
            <a:srgbClr val="FF7D7D"/>
          </a:solidFill>
          <a:ln w="25400">
            <a:solidFill>
              <a:schemeClr val="tx1"/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단 점프</a:t>
            </a:r>
          </a:p>
        </p:txBody>
      </p:sp>
      <p:sp>
        <p:nvSpPr>
          <p:cNvPr id="272" name="모서리가 둥근 직사각형 31">
            <a:extLst>
              <a:ext uri="{FF2B5EF4-FFF2-40B4-BE49-F238E27FC236}">
                <a16:creationId xmlns:a16="http://schemas.microsoft.com/office/drawing/2014/main" id="{5C5421BD-3310-4EA6-B04E-39C9CC4C73F6}"/>
              </a:ext>
            </a:extLst>
          </p:cNvPr>
          <p:cNvSpPr/>
          <p:nvPr/>
        </p:nvSpPr>
        <p:spPr>
          <a:xfrm>
            <a:off x="6034357" y="1238146"/>
            <a:ext cx="1769992" cy="342000"/>
          </a:xfrm>
          <a:prstGeom prst="roundRect">
            <a:avLst>
              <a:gd name="adj" fmla="val 0"/>
            </a:avLst>
          </a:prstGeom>
          <a:solidFill>
            <a:srgbClr val="FF0000">
              <a:alpha val="2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3" name="모서리가 둥근 직사각형 31">
            <a:extLst>
              <a:ext uri="{FF2B5EF4-FFF2-40B4-BE49-F238E27FC236}">
                <a16:creationId xmlns:a16="http://schemas.microsoft.com/office/drawing/2014/main" id="{D992BCC6-8515-4939-89AD-A7D80B669B34}"/>
              </a:ext>
            </a:extLst>
          </p:cNvPr>
          <p:cNvSpPr/>
          <p:nvPr/>
        </p:nvSpPr>
        <p:spPr>
          <a:xfrm>
            <a:off x="6035008" y="1929868"/>
            <a:ext cx="1769320" cy="322025"/>
          </a:xfrm>
          <a:prstGeom prst="roundRect">
            <a:avLst>
              <a:gd name="adj" fmla="val 0"/>
            </a:avLst>
          </a:prstGeom>
          <a:solidFill>
            <a:srgbClr val="0070C0">
              <a:alpha val="2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4" name="모서리가 둥근 직사각형 31">
            <a:extLst>
              <a:ext uri="{FF2B5EF4-FFF2-40B4-BE49-F238E27FC236}">
                <a16:creationId xmlns:a16="http://schemas.microsoft.com/office/drawing/2014/main" id="{C0A15743-0AF9-477A-A644-B196963D43EA}"/>
              </a:ext>
            </a:extLst>
          </p:cNvPr>
          <p:cNvSpPr/>
          <p:nvPr/>
        </p:nvSpPr>
        <p:spPr>
          <a:xfrm>
            <a:off x="6034357" y="1583944"/>
            <a:ext cx="1769992" cy="342000"/>
          </a:xfrm>
          <a:prstGeom prst="roundRect">
            <a:avLst>
              <a:gd name="adj" fmla="val 0"/>
            </a:avLst>
          </a:prstGeom>
          <a:solidFill>
            <a:srgbClr val="FFC000">
              <a:alpha val="25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5" name="모서리가 둥근 직사각형 32">
            <a:extLst>
              <a:ext uri="{FF2B5EF4-FFF2-40B4-BE49-F238E27FC236}">
                <a16:creationId xmlns:a16="http://schemas.microsoft.com/office/drawing/2014/main" id="{2237ED78-B1DF-47FF-A7B5-010C3A881209}"/>
              </a:ext>
            </a:extLst>
          </p:cNvPr>
          <p:cNvSpPr/>
          <p:nvPr/>
        </p:nvSpPr>
        <p:spPr>
          <a:xfrm>
            <a:off x="7807569" y="1583944"/>
            <a:ext cx="1080000" cy="342000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점프</a:t>
            </a:r>
          </a:p>
        </p:txBody>
      </p:sp>
      <p:sp>
        <p:nvSpPr>
          <p:cNvPr id="276" name="모서리가 둥근 직사각형 32">
            <a:extLst>
              <a:ext uri="{FF2B5EF4-FFF2-40B4-BE49-F238E27FC236}">
                <a16:creationId xmlns:a16="http://schemas.microsoft.com/office/drawing/2014/main" id="{C8FB81B6-F75A-4A6A-9AA8-425D497E8179}"/>
              </a:ext>
            </a:extLst>
          </p:cNvPr>
          <p:cNvSpPr/>
          <p:nvPr/>
        </p:nvSpPr>
        <p:spPr>
          <a:xfrm>
            <a:off x="7811726" y="1929868"/>
            <a:ext cx="1080000" cy="342000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슬라이딩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981952" y="4257453"/>
            <a:ext cx="4010418" cy="639868"/>
            <a:chOff x="7981952" y="4305078"/>
            <a:chExt cx="4010418" cy="639868"/>
          </a:xfrm>
        </p:grpSpPr>
        <p:sp>
          <p:nvSpPr>
            <p:cNvPr id="292" name="모서리가 둥근 직사각형 31">
              <a:extLst>
                <a:ext uri="{FF2B5EF4-FFF2-40B4-BE49-F238E27FC236}">
                  <a16:creationId xmlns:a16="http://schemas.microsoft.com/office/drawing/2014/main" id="{0277FEA2-6C9E-4E23-A546-BBEBDDB6FC60}"/>
                </a:ext>
              </a:extLst>
            </p:cNvPr>
            <p:cNvSpPr/>
            <p:nvPr/>
          </p:nvSpPr>
          <p:spPr>
            <a:xfrm>
              <a:off x="7981952" y="4305078"/>
              <a:ext cx="1251602" cy="504000"/>
            </a:xfrm>
            <a:prstGeom prst="roundRect">
              <a:avLst/>
            </a:prstGeom>
            <a:solidFill>
              <a:srgbClr val="D9DFD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b="1" dirty="0">
                  <a:solidFill>
                    <a:schemeClr val="tx1"/>
                  </a:solidFill>
                </a:rPr>
                <a:t>기본 젤리</a:t>
              </a:r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9E3C3F2C-BF78-4855-ABCF-00E9308DB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0833" b="81765" l="41584" r="460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25" t="69467" r="53387" b="16869"/>
            <a:stretch/>
          </p:blipFill>
          <p:spPr>
            <a:xfrm>
              <a:off x="7988349" y="4337143"/>
              <a:ext cx="510885" cy="607803"/>
            </a:xfrm>
            <a:prstGeom prst="rect">
              <a:avLst/>
            </a:prstGeom>
          </p:spPr>
        </p:pic>
        <p:sp>
          <p:nvSpPr>
            <p:cNvPr id="291" name="모서리가 둥근 직사각형 31">
              <a:extLst>
                <a:ext uri="{FF2B5EF4-FFF2-40B4-BE49-F238E27FC236}">
                  <a16:creationId xmlns:a16="http://schemas.microsoft.com/office/drawing/2014/main" id="{781D0C58-3FAE-4F95-8060-CC86C3BE3265}"/>
                </a:ext>
              </a:extLst>
            </p:cNvPr>
            <p:cNvSpPr/>
            <p:nvPr/>
          </p:nvSpPr>
          <p:spPr>
            <a:xfrm>
              <a:off x="9233554" y="4305078"/>
              <a:ext cx="2758816" cy="504000"/>
            </a:xfrm>
            <a:prstGeom prst="roundRect">
              <a:avLst>
                <a:gd name="adj" fmla="val 769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점수 획득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880821" y="4648964"/>
            <a:ext cx="4111549" cy="741850"/>
            <a:chOff x="7880821" y="4782314"/>
            <a:chExt cx="4111549" cy="741850"/>
          </a:xfrm>
        </p:grpSpPr>
        <p:sp>
          <p:nvSpPr>
            <p:cNvPr id="294" name="모서리가 둥근 직사각형 31">
              <a:extLst>
                <a:ext uri="{FF2B5EF4-FFF2-40B4-BE49-F238E27FC236}">
                  <a16:creationId xmlns:a16="http://schemas.microsoft.com/office/drawing/2014/main" id="{A9771A74-3699-4EF9-8514-273E26F05FA9}"/>
                </a:ext>
              </a:extLst>
            </p:cNvPr>
            <p:cNvSpPr/>
            <p:nvPr/>
          </p:nvSpPr>
          <p:spPr>
            <a:xfrm>
              <a:off x="7981951" y="4894401"/>
              <a:ext cx="1251603" cy="504000"/>
            </a:xfrm>
            <a:prstGeom prst="roundRect">
              <a:avLst/>
            </a:prstGeom>
            <a:solidFill>
              <a:srgbClr val="D9DFD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b="1" dirty="0">
                  <a:solidFill>
                    <a:schemeClr val="tx1"/>
                  </a:solidFill>
                </a:rPr>
                <a:t>체력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포션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90" name="그림 289">
              <a:extLst>
                <a:ext uri="{FF2B5EF4-FFF2-40B4-BE49-F238E27FC236}">
                  <a16:creationId xmlns:a16="http://schemas.microsoft.com/office/drawing/2014/main" id="{B42C9D49-D443-4350-9888-94F0F7BFA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1668" b="65010" l="59873" r="6626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74" t="50000" r="32938" b="33322"/>
            <a:stretch/>
          </p:blipFill>
          <p:spPr>
            <a:xfrm>
              <a:off x="7880821" y="4782314"/>
              <a:ext cx="730352" cy="741850"/>
            </a:xfrm>
            <a:prstGeom prst="rect">
              <a:avLst/>
            </a:prstGeom>
          </p:spPr>
        </p:pic>
        <p:sp>
          <p:nvSpPr>
            <p:cNvPr id="293" name="모서리가 둥근 직사각형 31">
              <a:extLst>
                <a:ext uri="{FF2B5EF4-FFF2-40B4-BE49-F238E27FC236}">
                  <a16:creationId xmlns:a16="http://schemas.microsoft.com/office/drawing/2014/main" id="{931B88F1-21E9-4B91-8B26-ACB03FD2D32B}"/>
                </a:ext>
              </a:extLst>
            </p:cNvPr>
            <p:cNvSpPr/>
            <p:nvPr/>
          </p:nvSpPr>
          <p:spPr>
            <a:xfrm>
              <a:off x="9233554" y="4894401"/>
              <a:ext cx="2758816" cy="504000"/>
            </a:xfrm>
            <a:prstGeom prst="roundRect">
              <a:avLst>
                <a:gd name="adj" fmla="val 769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체력 소량 회복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22514" y="5267167"/>
            <a:ext cx="4069856" cy="520080"/>
            <a:chOff x="7922514" y="5476717"/>
            <a:chExt cx="4069856" cy="520080"/>
          </a:xfrm>
        </p:grpSpPr>
        <p:sp>
          <p:nvSpPr>
            <p:cNvPr id="296" name="모서리가 둥근 직사각형 31">
              <a:extLst>
                <a:ext uri="{FF2B5EF4-FFF2-40B4-BE49-F238E27FC236}">
                  <a16:creationId xmlns:a16="http://schemas.microsoft.com/office/drawing/2014/main" id="{3B705C6E-3EB6-4A34-8B84-AA9E0CC832ED}"/>
                </a:ext>
              </a:extLst>
            </p:cNvPr>
            <p:cNvSpPr/>
            <p:nvPr/>
          </p:nvSpPr>
          <p:spPr>
            <a:xfrm>
              <a:off x="7981951" y="5476717"/>
              <a:ext cx="1251603" cy="504000"/>
            </a:xfrm>
            <a:prstGeom prst="roundRect">
              <a:avLst/>
            </a:prstGeom>
            <a:solidFill>
              <a:srgbClr val="D9DFD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b="1" dirty="0">
                  <a:solidFill>
                    <a:schemeClr val="tx1"/>
                  </a:solidFill>
                </a:rPr>
                <a:t>광속 질주</a:t>
              </a:r>
            </a:p>
          </p:txBody>
        </p:sp>
        <p:pic>
          <p:nvPicPr>
            <p:cNvPr id="286" name="그림 285">
              <a:extLst>
                <a:ext uri="{FF2B5EF4-FFF2-40B4-BE49-F238E27FC236}">
                  <a16:creationId xmlns:a16="http://schemas.microsoft.com/office/drawing/2014/main" id="{600F797F-8CF8-450D-8B16-EE381A8BE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4732" b="83084" l="58958" r="642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70" t="73839" r="34841" b="15872"/>
            <a:stretch/>
          </p:blipFill>
          <p:spPr>
            <a:xfrm>
              <a:off x="7922514" y="5539097"/>
              <a:ext cx="629918" cy="457700"/>
            </a:xfrm>
            <a:prstGeom prst="rect">
              <a:avLst/>
            </a:prstGeom>
          </p:spPr>
        </p:pic>
        <p:sp>
          <p:nvSpPr>
            <p:cNvPr id="295" name="모서리가 둥근 직사각형 31">
              <a:extLst>
                <a:ext uri="{FF2B5EF4-FFF2-40B4-BE49-F238E27FC236}">
                  <a16:creationId xmlns:a16="http://schemas.microsoft.com/office/drawing/2014/main" id="{90BB22ED-FC20-42C3-AD6E-2E4A3533666D}"/>
                </a:ext>
              </a:extLst>
            </p:cNvPr>
            <p:cNvSpPr/>
            <p:nvPr/>
          </p:nvSpPr>
          <p:spPr>
            <a:xfrm>
              <a:off x="9233554" y="5476717"/>
              <a:ext cx="2758816" cy="504000"/>
            </a:xfrm>
            <a:prstGeom prst="roundRect">
              <a:avLst>
                <a:gd name="adj" fmla="val 769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무적</a:t>
              </a:r>
              <a:r>
                <a:rPr lang="en-US" altLang="ko-KR" sz="1200" dirty="0">
                  <a:solidFill>
                    <a:schemeClr val="tx1"/>
                  </a:solidFill>
                </a:rPr>
                <a:t>+</a:t>
              </a:r>
              <a:r>
                <a:rPr lang="ko-KR" altLang="en-US" sz="1200" dirty="0">
                  <a:solidFill>
                    <a:schemeClr val="tx1"/>
                  </a:solidFill>
                </a:rPr>
                <a:t>장애물 파괴</a:t>
              </a:r>
              <a:r>
                <a:rPr lang="en-US" altLang="ko-KR" sz="1200" dirty="0">
                  <a:solidFill>
                    <a:schemeClr val="tx1"/>
                  </a:solidFill>
                </a:rPr>
                <a:t>+</a:t>
              </a:r>
              <a:r>
                <a:rPr lang="ko-KR" altLang="en-US" sz="1200" dirty="0">
                  <a:solidFill>
                    <a:schemeClr val="tx1"/>
                  </a:solidFill>
                </a:rPr>
                <a:t>속도 증가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981951" y="5770765"/>
            <a:ext cx="4010419" cy="504000"/>
            <a:chOff x="7981951" y="6066040"/>
            <a:chExt cx="4010419" cy="504000"/>
          </a:xfrm>
        </p:grpSpPr>
        <p:sp>
          <p:nvSpPr>
            <p:cNvPr id="298" name="모서리가 둥근 직사각형 31">
              <a:extLst>
                <a:ext uri="{FF2B5EF4-FFF2-40B4-BE49-F238E27FC236}">
                  <a16:creationId xmlns:a16="http://schemas.microsoft.com/office/drawing/2014/main" id="{9F4FEC2F-6978-411C-A472-BCD4D7667CFC}"/>
                </a:ext>
              </a:extLst>
            </p:cNvPr>
            <p:cNvSpPr/>
            <p:nvPr/>
          </p:nvSpPr>
          <p:spPr>
            <a:xfrm>
              <a:off x="7981951" y="6066040"/>
              <a:ext cx="1251603" cy="504000"/>
            </a:xfrm>
            <a:prstGeom prst="roundRect">
              <a:avLst/>
            </a:prstGeom>
            <a:solidFill>
              <a:srgbClr val="D9DFD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b="1" dirty="0">
                  <a:solidFill>
                    <a:schemeClr val="tx1"/>
                  </a:solidFill>
                </a:rPr>
                <a:t>매직 코인</a:t>
              </a:r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49E1EEF0-ED09-4536-8916-190D41A0F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2548" b="47537" l="54688" r="6156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06" t="32727" r="37628" b="51165"/>
            <a:stretch/>
          </p:blipFill>
          <p:spPr>
            <a:xfrm>
              <a:off x="8006096" y="6092078"/>
              <a:ext cx="479802" cy="477962"/>
            </a:xfrm>
            <a:prstGeom prst="rect">
              <a:avLst/>
            </a:prstGeom>
          </p:spPr>
        </p:pic>
        <p:sp>
          <p:nvSpPr>
            <p:cNvPr id="297" name="모서리가 둥근 직사각형 31">
              <a:extLst>
                <a:ext uri="{FF2B5EF4-FFF2-40B4-BE49-F238E27FC236}">
                  <a16:creationId xmlns:a16="http://schemas.microsoft.com/office/drawing/2014/main" id="{F5C8863A-F12B-4976-8372-9A0DD9C34D95}"/>
                </a:ext>
              </a:extLst>
            </p:cNvPr>
            <p:cNvSpPr/>
            <p:nvPr/>
          </p:nvSpPr>
          <p:spPr>
            <a:xfrm>
              <a:off x="9233554" y="6066040"/>
              <a:ext cx="2758816" cy="504000"/>
            </a:xfrm>
            <a:prstGeom prst="roundRect">
              <a:avLst>
                <a:gd name="adj" fmla="val 7691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시야 내 장애물을 코인으로 바꿈</a:t>
              </a:r>
            </a:p>
          </p:txBody>
        </p: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E658A8B0-419F-4165-A2E5-E08C672B00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685" b="62527" l="23750" r="31146">
                        <a14:foregroundMark x1="26146" y1="58030" x2="26146" y2="58030"/>
                        <a14:foregroundMark x1="25625" y1="57173" x2="25625" y2="57173"/>
                        <a14:foregroundMark x1="26458" y1="60600" x2="26458" y2="60600"/>
                        <a14:foregroundMark x1="26250" y1="58887" x2="26250" y2="58887"/>
                        <a14:foregroundMark x1="26458" y1="61884" x2="26458" y2="61884"/>
                        <a14:foregroundMark x1="25313" y1="52034" x2="25313" y2="52034"/>
                        <a14:foregroundMark x1="25625" y1="49036" x2="25625" y2="49036"/>
                        <a14:foregroundMark x1="24896" y1="53961" x2="24896" y2="53961"/>
                        <a14:foregroundMark x1="25313" y1="49679" x2="25313" y2="49679"/>
                        <a14:foregroundMark x1="25104" y1="50107" x2="25104" y2="50107"/>
                        <a14:foregroundMark x1="24792" y1="51820" x2="24792" y2="52034"/>
                        <a14:foregroundMark x1="24583" y1="53747" x2="24583" y2="53747"/>
                        <a14:foregroundMark x1="25417" y1="57388" x2="25417" y2="57388"/>
                        <a14:foregroundMark x1="28125" y1="61242" x2="28125" y2="61242"/>
                        <a14:foregroundMark x1="28646" y1="58030" x2="28646" y2="58030"/>
                        <a14:foregroundMark x1="28438" y1="59315" x2="28438" y2="59315"/>
                        <a14:foregroundMark x1="26146" y1="46895" x2="26146" y2="46895"/>
                        <a14:foregroundMark x1="25833" y1="43683" x2="25833" y2="43683"/>
                        <a14:foregroundMark x1="26354" y1="43683" x2="26354" y2="43683"/>
                        <a14:foregroundMark x1="26458" y1="43897" x2="26458" y2="43897"/>
                        <a14:foregroundMark x1="26458" y1="44540" x2="26458" y2="44540"/>
                        <a14:foregroundMark x1="26354" y1="44754" x2="26354" y2="44754"/>
                        <a14:foregroundMark x1="26250" y1="45824" x2="26250" y2="45824"/>
                        <a14:foregroundMark x1="26146" y1="46253" x2="26146" y2="46467"/>
                        <a14:foregroundMark x1="26146" y1="47109" x2="26146" y2="47109"/>
                        <a14:foregroundMark x1="27604" y1="41756" x2="27604" y2="41756"/>
                        <a14:foregroundMark x1="27708" y1="41756" x2="27813" y2="41756"/>
                        <a14:foregroundMark x1="28125" y1="41756" x2="28125" y2="41756"/>
                        <a14:foregroundMark x1="28333" y1="41542" x2="28333" y2="41542"/>
                        <a14:foregroundMark x1="28854" y1="41328" x2="28854" y2="41328"/>
                        <a14:foregroundMark x1="29375" y1="41542" x2="29375" y2="41542"/>
                        <a14:foregroundMark x1="30000" y1="41970" x2="30000" y2="41970"/>
                        <a14:foregroundMark x1="30208" y1="42398" x2="30208" y2="42398"/>
                        <a14:foregroundMark x1="30521" y1="42827" x2="30521" y2="42827"/>
                        <a14:foregroundMark x1="30729" y1="43469" x2="30729" y2="43469"/>
                        <a14:foregroundMark x1="31042" y1="44325" x2="31042" y2="44325"/>
                        <a14:foregroundMark x1="30833" y1="45824" x2="30833" y2="45824"/>
                        <a14:foregroundMark x1="30417" y1="50321" x2="30417" y2="50321"/>
                        <a14:foregroundMark x1="30938" y1="49036" x2="30938" y2="49036"/>
                        <a14:backgroundMark x1="24792" y1="50535" x2="24792" y2="50535"/>
                        <a14:backgroundMark x1="25104" y1="49679" x2="25104" y2="49679"/>
                        <a14:backgroundMark x1="24792" y1="51606" x2="24792" y2="51606"/>
                        <a14:backgroundMark x1="24688" y1="52248" x2="24688" y2="52248"/>
                        <a14:backgroundMark x1="24375" y1="53747" x2="24375" y2="53747"/>
                        <a14:backgroundMark x1="24688" y1="53747" x2="24688" y2="53747"/>
                        <a14:backgroundMark x1="28125" y1="61884" x2="28125" y2="61884"/>
                        <a14:backgroundMark x1="26146" y1="61242" x2="26146" y2="61242"/>
                        <a14:backgroundMark x1="25833" y1="58458" x2="25833" y2="58458"/>
                        <a14:backgroundMark x1="25313" y1="57388" x2="25313" y2="57388"/>
                        <a14:backgroundMark x1="25313" y1="56103" x2="25313" y2="56103"/>
                        <a14:backgroundMark x1="30729" y1="50107" x2="30729" y2="50107"/>
                        <a14:backgroundMark x1="30417" y1="50749" x2="30417" y2="50749"/>
                        <a14:backgroundMark x1="25625" y1="43683" x2="25625" y2="43683"/>
                        <a14:backgroundMark x1="25625" y1="43469" x2="25625" y2="43469"/>
                        <a14:backgroundMark x1="25833" y1="43255" x2="25833" y2="43255"/>
                        <a14:backgroundMark x1="25729" y1="43469" x2="25729" y2="43469"/>
                        <a14:backgroundMark x1="30208" y1="41542" x2="30208" y2="41542"/>
                        <a14:backgroundMark x1="30625" y1="42398" x2="30625" y2="42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40066" r="68905" b="37381"/>
          <a:stretch/>
        </p:blipFill>
        <p:spPr>
          <a:xfrm>
            <a:off x="332316" y="5138045"/>
            <a:ext cx="535077" cy="727044"/>
          </a:xfrm>
          <a:prstGeom prst="rect">
            <a:avLst/>
          </a:prstGeom>
        </p:spPr>
      </p:pic>
      <p:sp>
        <p:nvSpPr>
          <p:cNvPr id="80" name="모서리가 둥근 직사각형 31">
            <a:extLst>
              <a:ext uri="{FF2B5EF4-FFF2-40B4-BE49-F238E27FC236}">
                <a16:creationId xmlns:a16="http://schemas.microsoft.com/office/drawing/2014/main" id="{88FE6689-8E5B-4D62-9C02-A8A8364A0AA2}"/>
              </a:ext>
            </a:extLst>
          </p:cNvPr>
          <p:cNvSpPr/>
          <p:nvPr/>
        </p:nvSpPr>
        <p:spPr>
          <a:xfrm>
            <a:off x="7088089" y="2615526"/>
            <a:ext cx="4905472" cy="358821"/>
          </a:xfrm>
          <a:prstGeom prst="roundRect">
            <a:avLst>
              <a:gd name="adj" fmla="val 2004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높이</a:t>
            </a:r>
            <a:r>
              <a:rPr lang="en-US" altLang="ko-KR" sz="1200" dirty="0">
                <a:solidFill>
                  <a:schemeClr val="tx1"/>
                </a:solidFill>
              </a:rPr>
              <a:t>: 1</a:t>
            </a:r>
            <a:r>
              <a:rPr lang="ko-KR" altLang="en-US" sz="1200" dirty="0">
                <a:solidFill>
                  <a:schemeClr val="tx1"/>
                </a:solidFill>
              </a:rPr>
              <a:t>단 점프인지</a:t>
            </a:r>
            <a:r>
              <a:rPr lang="en-US" altLang="ko-KR" sz="1200" dirty="0">
                <a:solidFill>
                  <a:schemeClr val="tx1"/>
                </a:solidFill>
              </a:rPr>
              <a:t>, 2</a:t>
            </a:r>
            <a:r>
              <a:rPr lang="ko-KR" altLang="en-US" sz="1200" dirty="0">
                <a:solidFill>
                  <a:schemeClr val="tx1"/>
                </a:solidFill>
              </a:rPr>
              <a:t>단 점프인지 구분 하여 제작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044474" y="2525187"/>
            <a:ext cx="1083476" cy="1352175"/>
            <a:chOff x="6023330" y="2542676"/>
            <a:chExt cx="1083476" cy="1352175"/>
          </a:xfrm>
        </p:grpSpPr>
        <p:sp>
          <p:nvSpPr>
            <p:cNvPr id="81" name="모서리가 둥근 직사각형 31">
              <a:extLst>
                <a:ext uri="{FF2B5EF4-FFF2-40B4-BE49-F238E27FC236}">
                  <a16:creationId xmlns:a16="http://schemas.microsoft.com/office/drawing/2014/main" id="{A4312B63-A523-40A5-9094-ACD6C8C7FE1C}"/>
                </a:ext>
              </a:extLst>
            </p:cNvPr>
            <p:cNvSpPr/>
            <p:nvPr/>
          </p:nvSpPr>
          <p:spPr>
            <a:xfrm>
              <a:off x="6049632" y="2542676"/>
              <a:ext cx="537959" cy="230844"/>
            </a:xfrm>
            <a:prstGeom prst="roundRect">
              <a:avLst>
                <a:gd name="adj" fmla="val 7691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길이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023330" y="2658098"/>
              <a:ext cx="1083476" cy="1236753"/>
              <a:chOff x="6023330" y="2658098"/>
              <a:chExt cx="1083476" cy="1236753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F79D804A-EFE0-4FF5-860C-1D3EB0284B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58030" b="84797" l="59896" r="6593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21" t="57695" r="34111" b="15030"/>
              <a:stretch/>
            </p:blipFill>
            <p:spPr>
              <a:xfrm>
                <a:off x="6054128" y="2900864"/>
                <a:ext cx="462096" cy="993987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6023330" y="2658098"/>
                <a:ext cx="54000" cy="27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6298954" y="3821872"/>
                <a:ext cx="540000" cy="54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6089167" y="2770005"/>
                <a:ext cx="720000" cy="54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6541954" y="2793146"/>
                <a:ext cx="54000" cy="108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모서리가 둥근 직사각형 31">
                <a:extLst>
                  <a:ext uri="{FF2B5EF4-FFF2-40B4-BE49-F238E27FC236}">
                    <a16:creationId xmlns:a16="http://schemas.microsoft.com/office/drawing/2014/main" id="{A4312B63-A523-40A5-9094-ACD6C8C7FE1C}"/>
                  </a:ext>
                </a:extLst>
              </p:cNvPr>
              <p:cNvSpPr/>
              <p:nvPr/>
            </p:nvSpPr>
            <p:spPr>
              <a:xfrm>
                <a:off x="6559433" y="3278776"/>
                <a:ext cx="547373" cy="230844"/>
              </a:xfrm>
              <a:prstGeom prst="roundRect">
                <a:avLst>
                  <a:gd name="adj" fmla="val 7691"/>
                </a:avLst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</a:rPr>
                  <a:t>높이</a:t>
                </a:r>
              </a:p>
            </p:txBody>
          </p:sp>
        </p:grpSp>
      </p:grpSp>
      <p:sp>
        <p:nvSpPr>
          <p:cNvPr id="84" name="모서리가 둥근 직사각형 31">
            <a:extLst>
              <a:ext uri="{FF2B5EF4-FFF2-40B4-BE49-F238E27FC236}">
                <a16:creationId xmlns:a16="http://schemas.microsoft.com/office/drawing/2014/main" id="{88FE6689-8E5B-4D62-9C02-A8A8364A0AA2}"/>
              </a:ext>
            </a:extLst>
          </p:cNvPr>
          <p:cNvSpPr/>
          <p:nvPr/>
        </p:nvSpPr>
        <p:spPr>
          <a:xfrm>
            <a:off x="7088089" y="2967951"/>
            <a:ext cx="4905472" cy="620877"/>
          </a:xfrm>
          <a:prstGeom prst="roundRect">
            <a:avLst>
              <a:gd name="adj" fmla="val 1137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길이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얼마나 정확한 점프 타이밍을 요구 할 것인지에 따라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캐릭터의 점프 시 이동 거리를 고려해 최대치와 최소치 지정  </a:t>
            </a:r>
          </a:p>
        </p:txBody>
      </p:sp>
    </p:spTree>
    <p:extLst>
      <p:ext uri="{BB962C8B-B14F-4D97-AF65-F5344CB8AC3E}">
        <p14:creationId xmlns:p14="http://schemas.microsoft.com/office/powerpoint/2010/main" val="65705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/>
          <p:cNvSpPr txBox="1">
            <a:spLocks/>
          </p:cNvSpPr>
          <p:nvPr/>
        </p:nvSpPr>
        <p:spPr>
          <a:xfrm>
            <a:off x="198553" y="551705"/>
            <a:ext cx="11790247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캐릭터</a:t>
            </a:r>
            <a:r>
              <a:rPr lang="en-US" altLang="ko-KR" b="1" dirty="0"/>
              <a:t>, </a:t>
            </a:r>
            <a:r>
              <a:rPr lang="ko-KR" altLang="en-US" b="1" dirty="0"/>
              <a:t>펫</a:t>
            </a:r>
            <a:r>
              <a:rPr lang="en-US" altLang="ko-KR" b="1" dirty="0"/>
              <a:t>, </a:t>
            </a:r>
            <a:r>
              <a:rPr lang="ko-KR" altLang="en-US" b="1" dirty="0"/>
              <a:t>보물 분석</a:t>
            </a:r>
            <a:endParaRPr lang="en-US" altLang="ko-KR" b="1" dirty="0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4015726" y="0"/>
            <a:ext cx="8176274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쿠키 런</a:t>
            </a:r>
            <a:r>
              <a:rPr lang="en-US" altLang="ko-KR" b="1"/>
              <a:t>: </a:t>
            </a:r>
            <a:r>
              <a:rPr lang="ko-KR" altLang="en-US" b="1"/>
              <a:t>오븐 브레이크</a:t>
            </a:r>
            <a:endParaRPr lang="ko-KR" altLang="en-US" b="1" dirty="0"/>
          </a:p>
        </p:txBody>
      </p:sp>
      <p:pic>
        <p:nvPicPr>
          <p:cNvPr id="6" name="Picture 2" descr="Image result for 쿠키런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타 게임 분석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4" y="1628224"/>
            <a:ext cx="4649381" cy="2261731"/>
          </a:xfrm>
          <a:prstGeom prst="rect">
            <a:avLst/>
          </a:prstGeom>
        </p:spPr>
      </p:pic>
      <p:sp>
        <p:nvSpPr>
          <p:cNvPr id="26" name="모서리가 둥근 직사각형 32">
            <a:extLst>
              <a:ext uri="{FF2B5EF4-FFF2-40B4-BE49-F238E27FC236}">
                <a16:creationId xmlns:a16="http://schemas.microsoft.com/office/drawing/2014/main" id="{5EA44D4A-6BA6-4C56-895C-C98218BB2F75}"/>
              </a:ext>
            </a:extLst>
          </p:cNvPr>
          <p:cNvSpPr/>
          <p:nvPr/>
        </p:nvSpPr>
        <p:spPr>
          <a:xfrm>
            <a:off x="2418281" y="2539465"/>
            <a:ext cx="444501" cy="748109"/>
          </a:xfrm>
          <a:prstGeom prst="roundRect">
            <a:avLst/>
          </a:prstGeom>
          <a:noFill/>
          <a:ln w="25400">
            <a:solidFill>
              <a:srgbClr val="FF0000">
                <a:alpha val="68000"/>
              </a:srgb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32">
            <a:extLst>
              <a:ext uri="{FF2B5EF4-FFF2-40B4-BE49-F238E27FC236}">
                <a16:creationId xmlns:a16="http://schemas.microsoft.com/office/drawing/2014/main" id="{5EA44D4A-6BA6-4C56-895C-C98218BB2F75}"/>
              </a:ext>
            </a:extLst>
          </p:cNvPr>
          <p:cNvSpPr/>
          <p:nvPr/>
        </p:nvSpPr>
        <p:spPr>
          <a:xfrm>
            <a:off x="1930683" y="2459620"/>
            <a:ext cx="472727" cy="498311"/>
          </a:xfrm>
          <a:prstGeom prst="roundRect">
            <a:avLst/>
          </a:prstGeom>
          <a:noFill/>
          <a:ln w="25400">
            <a:solidFill>
              <a:srgbClr val="FF0000">
                <a:alpha val="68000"/>
              </a:srgb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2">
            <a:extLst>
              <a:ext uri="{FF2B5EF4-FFF2-40B4-BE49-F238E27FC236}">
                <a16:creationId xmlns:a16="http://schemas.microsoft.com/office/drawing/2014/main" id="{5EA44D4A-6BA6-4C56-895C-C98218BB2F75}"/>
              </a:ext>
            </a:extLst>
          </p:cNvPr>
          <p:cNvSpPr/>
          <p:nvPr/>
        </p:nvSpPr>
        <p:spPr>
          <a:xfrm>
            <a:off x="3158147" y="2521902"/>
            <a:ext cx="1107307" cy="560502"/>
          </a:xfrm>
          <a:prstGeom prst="roundRect">
            <a:avLst/>
          </a:prstGeom>
          <a:noFill/>
          <a:ln w="25400">
            <a:solidFill>
              <a:srgbClr val="FF0000">
                <a:alpha val="68000"/>
              </a:srgbClr>
            </a:solidFill>
          </a:ln>
          <a:effectLst>
            <a:innerShdw dist="12700">
              <a:schemeClr val="tx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017767" y="4631459"/>
            <a:ext cx="2579146" cy="1965821"/>
            <a:chOff x="805043" y="3476045"/>
            <a:chExt cx="2579146" cy="1965821"/>
          </a:xfrm>
        </p:grpSpPr>
        <p:grpSp>
          <p:nvGrpSpPr>
            <p:cNvPr id="21" name="그룹 20"/>
            <p:cNvGrpSpPr>
              <a:grpSpLocks noChangeAspect="1"/>
            </p:cNvGrpSpPr>
            <p:nvPr/>
          </p:nvGrpSpPr>
          <p:grpSpPr>
            <a:xfrm>
              <a:off x="805043" y="3742527"/>
              <a:ext cx="2577497" cy="1699339"/>
              <a:chOff x="4585257" y="3700822"/>
              <a:chExt cx="2010061" cy="132523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79" t="5461" r="15964" b="1819"/>
              <a:stretch/>
            </p:blipFill>
            <p:spPr>
              <a:xfrm>
                <a:off x="4585257" y="3703125"/>
                <a:ext cx="1999042" cy="1322927"/>
              </a:xfrm>
              <a:prstGeom prst="rect">
                <a:avLst/>
              </a:prstGeom>
            </p:spPr>
          </p:pic>
          <p:sp>
            <p:nvSpPr>
              <p:cNvPr id="20" name="모서리가 둥근 직사각형 31">
                <a:extLst>
                  <a:ext uri="{FF2B5EF4-FFF2-40B4-BE49-F238E27FC236}">
                    <a16:creationId xmlns:a16="http://schemas.microsoft.com/office/drawing/2014/main" id="{3F6C67E3-19E9-470D-A359-63804A6E4B7C}"/>
                  </a:ext>
                </a:extLst>
              </p:cNvPr>
              <p:cNvSpPr/>
              <p:nvPr/>
            </p:nvSpPr>
            <p:spPr>
              <a:xfrm>
                <a:off x="4585257" y="3700822"/>
                <a:ext cx="2010061" cy="1325230"/>
              </a:xfrm>
              <a:prstGeom prst="roundRect">
                <a:avLst>
                  <a:gd name="adj" fmla="val 930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모서리가 둥근 직사각형 31">
              <a:extLst>
                <a:ext uri="{FF2B5EF4-FFF2-40B4-BE49-F238E27FC236}">
                  <a16:creationId xmlns:a16="http://schemas.microsoft.com/office/drawing/2014/main" id="{1E754434-44CA-43B6-B15C-80A3FC4AF0B4}"/>
                </a:ext>
              </a:extLst>
            </p:cNvPr>
            <p:cNvSpPr/>
            <p:nvPr/>
          </p:nvSpPr>
          <p:spPr>
            <a:xfrm>
              <a:off x="806231" y="3476045"/>
              <a:ext cx="2577958" cy="306000"/>
            </a:xfrm>
            <a:prstGeom prst="roundRect">
              <a:avLst/>
            </a:prstGeom>
            <a:solidFill>
              <a:srgbClr val="D9DFD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펫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78048" y="1703126"/>
            <a:ext cx="2559082" cy="1965820"/>
            <a:chOff x="4828139" y="3520766"/>
            <a:chExt cx="2559082" cy="1965820"/>
          </a:xfrm>
        </p:grpSpPr>
        <p:grpSp>
          <p:nvGrpSpPr>
            <p:cNvPr id="10" name="그룹 9"/>
            <p:cNvGrpSpPr>
              <a:grpSpLocks noChangeAspect="1"/>
            </p:cNvGrpSpPr>
            <p:nvPr/>
          </p:nvGrpSpPr>
          <p:grpSpPr>
            <a:xfrm>
              <a:off x="4834063" y="3811933"/>
              <a:ext cx="2553158" cy="1674653"/>
              <a:chOff x="990599" y="1173480"/>
              <a:chExt cx="3543301" cy="23241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60" t="5080" r="15917" b="2393"/>
              <a:stretch/>
            </p:blipFill>
            <p:spPr>
              <a:xfrm>
                <a:off x="990599" y="1173480"/>
                <a:ext cx="3543301" cy="2324100"/>
              </a:xfrm>
              <a:prstGeom prst="rect">
                <a:avLst/>
              </a:prstGeom>
            </p:spPr>
          </p:pic>
          <p:sp>
            <p:nvSpPr>
              <p:cNvPr id="9" name="모서리가 둥근 직사각형 31">
                <a:extLst>
                  <a:ext uri="{FF2B5EF4-FFF2-40B4-BE49-F238E27FC236}">
                    <a16:creationId xmlns:a16="http://schemas.microsoft.com/office/drawing/2014/main" id="{3F6C67E3-19E9-470D-A359-63804A6E4B7C}"/>
                  </a:ext>
                </a:extLst>
              </p:cNvPr>
              <p:cNvSpPr/>
              <p:nvPr/>
            </p:nvSpPr>
            <p:spPr>
              <a:xfrm>
                <a:off x="990599" y="1173480"/>
                <a:ext cx="3543301" cy="2324100"/>
              </a:xfrm>
              <a:prstGeom prst="roundRect">
                <a:avLst>
                  <a:gd name="adj" fmla="val 930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모서리가 둥근 직사각형 31">
              <a:extLst>
                <a:ext uri="{FF2B5EF4-FFF2-40B4-BE49-F238E27FC236}">
                  <a16:creationId xmlns:a16="http://schemas.microsoft.com/office/drawing/2014/main" id="{1E754434-44CA-43B6-B15C-80A3FC4AF0B4}"/>
                </a:ext>
              </a:extLst>
            </p:cNvPr>
            <p:cNvSpPr/>
            <p:nvPr/>
          </p:nvSpPr>
          <p:spPr>
            <a:xfrm>
              <a:off x="4828139" y="3520766"/>
              <a:ext cx="2559082" cy="306000"/>
            </a:xfrm>
            <a:prstGeom prst="roundRect">
              <a:avLst/>
            </a:prstGeom>
            <a:solidFill>
              <a:srgbClr val="D9DFD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쿠키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62561" y="4708730"/>
            <a:ext cx="1847851" cy="1965821"/>
            <a:chOff x="9221722" y="3520766"/>
            <a:chExt cx="1847851" cy="1965821"/>
          </a:xfrm>
        </p:grpSpPr>
        <p:grpSp>
          <p:nvGrpSpPr>
            <p:cNvPr id="25" name="그룹 24"/>
            <p:cNvGrpSpPr>
              <a:grpSpLocks noChangeAspect="1"/>
            </p:cNvGrpSpPr>
            <p:nvPr/>
          </p:nvGrpSpPr>
          <p:grpSpPr>
            <a:xfrm>
              <a:off x="9221723" y="3876265"/>
              <a:ext cx="1847850" cy="1610322"/>
              <a:chOff x="9154097" y="3269021"/>
              <a:chExt cx="2225103" cy="1939082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67" t="5776" r="23863" b="2378"/>
              <a:stretch/>
            </p:blipFill>
            <p:spPr>
              <a:xfrm>
                <a:off x="9154097" y="3269022"/>
                <a:ext cx="2225103" cy="1939081"/>
              </a:xfrm>
              <a:prstGeom prst="rect">
                <a:avLst/>
              </a:prstGeom>
            </p:spPr>
          </p:pic>
          <p:sp>
            <p:nvSpPr>
              <p:cNvPr id="24" name="모서리가 둥근 직사각형 31">
                <a:extLst>
                  <a:ext uri="{FF2B5EF4-FFF2-40B4-BE49-F238E27FC236}">
                    <a16:creationId xmlns:a16="http://schemas.microsoft.com/office/drawing/2014/main" id="{3F6C67E3-19E9-470D-A359-63804A6E4B7C}"/>
                  </a:ext>
                </a:extLst>
              </p:cNvPr>
              <p:cNvSpPr/>
              <p:nvPr/>
            </p:nvSpPr>
            <p:spPr>
              <a:xfrm>
                <a:off x="9165116" y="3269021"/>
                <a:ext cx="2214084" cy="1939081"/>
              </a:xfrm>
              <a:prstGeom prst="roundRect">
                <a:avLst>
                  <a:gd name="adj" fmla="val 930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모서리가 둥근 직사각형 31">
              <a:extLst>
                <a:ext uri="{FF2B5EF4-FFF2-40B4-BE49-F238E27FC236}">
                  <a16:creationId xmlns:a16="http://schemas.microsoft.com/office/drawing/2014/main" id="{1E754434-44CA-43B6-B15C-80A3FC4AF0B4}"/>
                </a:ext>
              </a:extLst>
            </p:cNvPr>
            <p:cNvSpPr/>
            <p:nvPr/>
          </p:nvSpPr>
          <p:spPr>
            <a:xfrm>
              <a:off x="9221722" y="3520766"/>
              <a:ext cx="1847851" cy="306000"/>
            </a:xfrm>
            <a:prstGeom prst="roundRect">
              <a:avLst/>
            </a:prstGeom>
            <a:solidFill>
              <a:srgbClr val="D9DFD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보물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장비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꺾인 연결선 175">
            <a:extLst>
              <a:ext uri="{FF2B5EF4-FFF2-40B4-BE49-F238E27FC236}">
                <a16:creationId xmlns:a16="http://schemas.microsoft.com/office/drawing/2014/main" id="{E84EAAAB-DCD2-4431-A78C-BC89AC528B9C}"/>
              </a:ext>
            </a:extLst>
          </p:cNvPr>
          <p:cNvCxnSpPr>
            <a:cxnSpLocks/>
            <a:stCxn id="26" idx="0"/>
            <a:endCxn id="53" idx="0"/>
          </p:cNvCxnSpPr>
          <p:nvPr/>
        </p:nvCxnSpPr>
        <p:spPr>
          <a:xfrm rot="5400000" flipH="1" flipV="1">
            <a:off x="4080891" y="262768"/>
            <a:ext cx="836339" cy="3717057"/>
          </a:xfrm>
          <a:prstGeom prst="bentConnector3">
            <a:avLst>
              <a:gd name="adj1" fmla="val 127333"/>
            </a:avLst>
          </a:prstGeom>
          <a:ln w="285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175">
            <a:extLst>
              <a:ext uri="{FF2B5EF4-FFF2-40B4-BE49-F238E27FC236}">
                <a16:creationId xmlns:a16="http://schemas.microsoft.com/office/drawing/2014/main" id="{E84EAAAB-DCD2-4431-A78C-BC89AC528B9C}"/>
              </a:ext>
            </a:extLst>
          </p:cNvPr>
          <p:cNvCxnSpPr>
            <a:cxnSpLocks/>
            <a:stCxn id="28" idx="2"/>
            <a:endCxn id="52" idx="0"/>
          </p:cNvCxnSpPr>
          <p:nvPr/>
        </p:nvCxnSpPr>
        <p:spPr>
          <a:xfrm rot="16200000" flipH="1">
            <a:off x="3400726" y="1724251"/>
            <a:ext cx="1673528" cy="4140887"/>
          </a:xfrm>
          <a:prstGeom prst="bentConnector3">
            <a:avLst>
              <a:gd name="adj1" fmla="val 81058"/>
            </a:avLst>
          </a:prstGeom>
          <a:ln w="285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175">
            <a:extLst>
              <a:ext uri="{FF2B5EF4-FFF2-40B4-BE49-F238E27FC236}">
                <a16:creationId xmlns:a16="http://schemas.microsoft.com/office/drawing/2014/main" id="{E84EAAAB-DCD2-4431-A78C-BC89AC528B9C}"/>
              </a:ext>
            </a:extLst>
          </p:cNvPr>
          <p:cNvCxnSpPr>
            <a:cxnSpLocks/>
            <a:stCxn id="36" idx="2"/>
            <a:endCxn id="55" idx="0"/>
          </p:cNvCxnSpPr>
          <p:nvPr/>
        </p:nvCxnSpPr>
        <p:spPr>
          <a:xfrm rot="5400000">
            <a:off x="1585981" y="2582910"/>
            <a:ext cx="1626326" cy="26253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9F1719-E13D-4F18-88A8-60213AC8353C}"/>
              </a:ext>
            </a:extLst>
          </p:cNvPr>
          <p:cNvSpPr/>
          <p:nvPr/>
        </p:nvSpPr>
        <p:spPr>
          <a:xfrm>
            <a:off x="196212" y="957961"/>
            <a:ext cx="11801143" cy="306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스테이지 진입 전 유저가 선택 하는 것들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모서리가 둥근 직사각형 31">
            <a:extLst>
              <a:ext uri="{FF2B5EF4-FFF2-40B4-BE49-F238E27FC236}">
                <a16:creationId xmlns:a16="http://schemas.microsoft.com/office/drawing/2014/main" id="{42B09A80-4341-4313-A533-321AF77900DC}"/>
              </a:ext>
            </a:extLst>
          </p:cNvPr>
          <p:cNvSpPr/>
          <p:nvPr/>
        </p:nvSpPr>
        <p:spPr>
          <a:xfrm>
            <a:off x="7637130" y="1703125"/>
            <a:ext cx="4228563" cy="1965821"/>
          </a:xfrm>
          <a:prstGeom prst="roundRect">
            <a:avLst>
              <a:gd name="adj" fmla="val 998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루트 박스를 통해 조각을 획득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최초 쿠키 조각 획득 시 해당 쿠키를 사용 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이후 쿠키조각과 은화를 소모해 쿠키의 레벨을 상승 시킬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주요 콘텐츠에서 쿠키를 해금 하면 루트 박스에서 나올 확률이 생긴다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제작 재료를 모아 마법 사탕을 장착 시켜 줄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31">
            <a:extLst>
              <a:ext uri="{FF2B5EF4-FFF2-40B4-BE49-F238E27FC236}">
                <a16:creationId xmlns:a16="http://schemas.microsoft.com/office/drawing/2014/main" id="{707C891C-BDC7-4FD8-BEB6-80D7C7C4D608}"/>
              </a:ext>
            </a:extLst>
          </p:cNvPr>
          <p:cNvSpPr/>
          <p:nvPr/>
        </p:nvSpPr>
        <p:spPr>
          <a:xfrm>
            <a:off x="7677769" y="4592249"/>
            <a:ext cx="4351670" cy="1992049"/>
          </a:xfrm>
          <a:prstGeom prst="roundRect">
            <a:avLst>
              <a:gd name="adj" fmla="val 998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조각과 스킬까지 동일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짝꿍이 되는 쿠키와 </a:t>
            </a:r>
            <a:r>
              <a:rPr lang="ko-KR" altLang="en-US" sz="1200" dirty="0" err="1">
                <a:solidFill>
                  <a:schemeClr val="tx1"/>
                </a:solidFill>
              </a:rPr>
              <a:t>펫을</a:t>
            </a:r>
            <a:r>
              <a:rPr lang="ko-KR" altLang="en-US" sz="1200" dirty="0">
                <a:solidFill>
                  <a:schemeClr val="tx1"/>
                </a:solidFill>
              </a:rPr>
              <a:t> 같이 사용 하면 추가 효과 발생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31">
            <a:extLst>
              <a:ext uri="{FF2B5EF4-FFF2-40B4-BE49-F238E27FC236}">
                <a16:creationId xmlns:a16="http://schemas.microsoft.com/office/drawing/2014/main" id="{3F289C37-423F-4ACC-9378-5060F20B8B16}"/>
              </a:ext>
            </a:extLst>
          </p:cNvPr>
          <p:cNvSpPr/>
          <p:nvPr/>
        </p:nvSpPr>
        <p:spPr>
          <a:xfrm>
            <a:off x="2083886" y="4708731"/>
            <a:ext cx="2522099" cy="1965820"/>
          </a:xfrm>
          <a:prstGeom prst="roundRect">
            <a:avLst>
              <a:gd name="adj" fmla="val 998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펫과</a:t>
            </a:r>
            <a:r>
              <a:rPr lang="ko-KR" altLang="en-US" sz="1200" dirty="0">
                <a:solidFill>
                  <a:schemeClr val="tx1"/>
                </a:solidFill>
              </a:rPr>
              <a:t> 동일 하지만 짝꿍 효과가 없고 제작 재료를 소모해 추가 효과를 각인 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49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3" t="5798" r="42153" b="48245"/>
          <a:stretch/>
        </p:blipFill>
        <p:spPr>
          <a:xfrm>
            <a:off x="6267156" y="1456209"/>
            <a:ext cx="2821954" cy="1526277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캐릭터  </a:t>
            </a:r>
            <a:r>
              <a:rPr lang="ko-KR" altLang="en-US" b="1" dirty="0" err="1"/>
              <a:t>부가설명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9FDA5C38-848B-4C6C-B68D-D0DB92916061}"/>
              </a:ext>
            </a:extLst>
          </p:cNvPr>
          <p:cNvSpPr txBox="1">
            <a:spLocks/>
          </p:cNvSpPr>
          <p:nvPr/>
        </p:nvSpPr>
        <p:spPr>
          <a:xfrm>
            <a:off x="194400" y="4283766"/>
            <a:ext cx="11802130" cy="2385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외형</a:t>
            </a:r>
            <a:r>
              <a:rPr lang="en-US" altLang="ko-KR" dirty="0"/>
              <a:t>, </a:t>
            </a:r>
            <a:r>
              <a:rPr lang="ko-KR" altLang="en-US" dirty="0"/>
              <a:t>스킬</a:t>
            </a:r>
            <a:r>
              <a:rPr lang="en-US" altLang="ko-KR" dirty="0"/>
              <a:t>: </a:t>
            </a:r>
            <a:r>
              <a:rPr lang="ko-KR" altLang="en-US" dirty="0"/>
              <a:t>각 쿠키가 구분 되는 가장 큰 특징으로 다양한 외형과 테마를 가진 쿠키들이 각기 다른 스킬을 가지고 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ko-KR" altLang="en-US" sz="1300" dirty="0"/>
              <a:t>연출은 모두 다르지만</a:t>
            </a:r>
            <a:r>
              <a:rPr lang="en-US" altLang="ko-KR" sz="1300" dirty="0"/>
              <a:t>. </a:t>
            </a:r>
            <a:r>
              <a:rPr lang="ko-KR" altLang="en-US" sz="1300" dirty="0"/>
              <a:t>장애물을 파괴 하거나</a:t>
            </a:r>
            <a:r>
              <a:rPr lang="en-US" altLang="ko-KR" sz="1300" dirty="0"/>
              <a:t>, </a:t>
            </a:r>
            <a:r>
              <a:rPr lang="ko-KR" altLang="en-US" sz="1300" dirty="0"/>
              <a:t>젤리를 생성 하는 등 시스템은 공유하는 경우가 많다</a:t>
            </a:r>
            <a:r>
              <a:rPr lang="en-US" altLang="ko-KR" sz="13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짝꿍</a:t>
            </a:r>
            <a:r>
              <a:rPr lang="en-US" altLang="ko-KR" dirty="0"/>
              <a:t>: </a:t>
            </a:r>
            <a:r>
              <a:rPr lang="ko-KR" altLang="en-US" dirty="0"/>
              <a:t>일종의 세트 효과로</a:t>
            </a:r>
            <a:r>
              <a:rPr lang="en-US" altLang="ko-KR" dirty="0"/>
              <a:t>, </a:t>
            </a:r>
            <a:r>
              <a:rPr lang="ko-KR" altLang="en-US" dirty="0"/>
              <a:t>짝꿍인 </a:t>
            </a:r>
            <a:r>
              <a:rPr lang="ko-KR" altLang="en-US" dirty="0" err="1"/>
              <a:t>펫과</a:t>
            </a:r>
            <a:r>
              <a:rPr lang="ko-KR" altLang="en-US" dirty="0"/>
              <a:t> 쿠키를 사용하면 추가 효과가 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마법 사탕</a:t>
            </a:r>
            <a:r>
              <a:rPr lang="en-US" altLang="ko-KR" dirty="0"/>
              <a:t>: </a:t>
            </a:r>
            <a:r>
              <a:rPr lang="ko-KR" altLang="en-US" dirty="0"/>
              <a:t>일종의 전용 장비</a:t>
            </a:r>
            <a:r>
              <a:rPr lang="en-US" altLang="ko-KR" dirty="0"/>
              <a:t>. </a:t>
            </a:r>
            <a:r>
              <a:rPr lang="ko-KR" altLang="en-US" dirty="0"/>
              <a:t>쿠키 마다 성능이 다르다</a:t>
            </a:r>
            <a:r>
              <a:rPr lang="en-US" altLang="ko-KR" dirty="0"/>
              <a:t>. </a:t>
            </a:r>
            <a:r>
              <a:rPr lang="ko-KR" altLang="en-US" dirty="0"/>
              <a:t>일반적으로 해당 쿠키의 스킬을 강화 해준다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73841" y="1058682"/>
            <a:ext cx="5855365" cy="1892414"/>
            <a:chOff x="273841" y="1058682"/>
            <a:chExt cx="5855365" cy="1892414"/>
          </a:xfrm>
        </p:grpSpPr>
        <p:pic>
          <p:nvPicPr>
            <p:cNvPr id="9" name="Picture 2" descr="Image result for 쿠키런">
              <a:extLst>
                <a:ext uri="{FF2B5EF4-FFF2-40B4-BE49-F238E27FC236}">
                  <a16:creationId xmlns:a16="http://schemas.microsoft.com/office/drawing/2014/main" id="{5F768E16-95A5-4E6E-9799-6D6B5632B1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1" t="49130" r="6484" b="20589"/>
            <a:stretch/>
          </p:blipFill>
          <p:spPr bwMode="auto">
            <a:xfrm>
              <a:off x="2426380" y="1062536"/>
              <a:ext cx="2780584" cy="1847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쿠키런">
              <a:extLst>
                <a:ext uri="{FF2B5EF4-FFF2-40B4-BE49-F238E27FC236}">
                  <a16:creationId xmlns:a16="http://schemas.microsoft.com/office/drawing/2014/main" id="{4B728B92-4650-4C6B-B393-B284F00226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t="17975" r="9512" b="51398"/>
            <a:stretch/>
          </p:blipFill>
          <p:spPr bwMode="auto">
            <a:xfrm>
              <a:off x="273841" y="1058682"/>
              <a:ext cx="2425568" cy="1868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쿠키런">
              <a:extLst>
                <a:ext uri="{FF2B5EF4-FFF2-40B4-BE49-F238E27FC236}">
                  <a16:creationId xmlns:a16="http://schemas.microsoft.com/office/drawing/2014/main" id="{40628328-75A5-46FC-9C85-8099E48DF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7" t="79897" r="59982" b="-312"/>
            <a:stretch/>
          </p:blipFill>
          <p:spPr bwMode="auto">
            <a:xfrm>
              <a:off x="5135905" y="1084754"/>
              <a:ext cx="957771" cy="124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쿠키런">
              <a:extLst>
                <a:ext uri="{FF2B5EF4-FFF2-40B4-BE49-F238E27FC236}">
                  <a16:creationId xmlns:a16="http://schemas.microsoft.com/office/drawing/2014/main" id="{40628328-75A5-46FC-9C85-8099E48DF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37" t="79191" r="24893" b="10626"/>
            <a:stretch/>
          </p:blipFill>
          <p:spPr bwMode="auto">
            <a:xfrm>
              <a:off x="5171435" y="2329994"/>
              <a:ext cx="957771" cy="62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6267156" y="3061834"/>
            <a:ext cx="2821954" cy="845071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짝꿍인 쿠키와 </a:t>
            </a:r>
            <a:r>
              <a:rPr lang="ko-KR" altLang="en-US" sz="1200" dirty="0" err="1">
                <a:solidFill>
                  <a:schemeClr val="tx1"/>
                </a:solidFill>
              </a:rPr>
              <a:t>펫을</a:t>
            </a:r>
            <a:r>
              <a:rPr lang="ko-KR" altLang="en-US" sz="1200" dirty="0">
                <a:solidFill>
                  <a:schemeClr val="tx1"/>
                </a:solidFill>
              </a:rPr>
              <a:t> 사용 하면 추가 효과 발생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9228977" y="3061834"/>
            <a:ext cx="2744879" cy="845071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각 쿠키 별로 전용 장비 포지션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플레이 중 획득 하는 제작 재료를 모아 제작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업그레이드도 마찬가지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273841" y="3061834"/>
            <a:ext cx="5855365" cy="845071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현재 </a:t>
            </a:r>
            <a:r>
              <a:rPr lang="en-US" altLang="ko-KR" sz="1200" dirty="0">
                <a:solidFill>
                  <a:schemeClr val="tx1"/>
                </a:solidFill>
              </a:rPr>
              <a:t>90</a:t>
            </a:r>
            <a:r>
              <a:rPr lang="ko-KR" altLang="en-US" sz="1200" dirty="0">
                <a:solidFill>
                  <a:schemeClr val="tx1"/>
                </a:solidFill>
              </a:rPr>
              <a:t>여 개의 캐릭터 출시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천사와 악마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해적 같은 판타지에 기반 한 캐릭터 부터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파스타치오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생크림 등 음식이나 맛에 관련된 테마까지 다양하게 제작되어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273840" y="1100981"/>
            <a:ext cx="437360" cy="395593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1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31">
            <a:extLst>
              <a:ext uri="{FF2B5EF4-FFF2-40B4-BE49-F238E27FC236}">
                <a16:creationId xmlns:a16="http://schemas.microsoft.com/office/drawing/2014/main" id="{931B88F1-21E9-4B91-8B26-ACB03FD2D32B}"/>
              </a:ext>
            </a:extLst>
          </p:cNvPr>
          <p:cNvSpPr/>
          <p:nvPr/>
        </p:nvSpPr>
        <p:spPr>
          <a:xfrm>
            <a:off x="6267156" y="1084754"/>
            <a:ext cx="437360" cy="395593"/>
          </a:xfrm>
          <a:prstGeom prst="roundRect">
            <a:avLst>
              <a:gd name="adj" fmla="val 1624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2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9230061" y="1173572"/>
            <a:ext cx="2444677" cy="1808912"/>
            <a:chOff x="9633321" y="1297930"/>
            <a:chExt cx="1996431" cy="1477238"/>
          </a:xfrm>
        </p:grpSpPr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9687380" y="1496574"/>
              <a:ext cx="1942372" cy="1278594"/>
              <a:chOff x="5326380" y="1168632"/>
              <a:chExt cx="3352800" cy="220702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02" t="5130" r="16034" b="2632"/>
              <a:stretch/>
            </p:blipFill>
            <p:spPr>
              <a:xfrm>
                <a:off x="5326380" y="1168632"/>
                <a:ext cx="3352800" cy="2207028"/>
              </a:xfrm>
              <a:prstGeom prst="rect">
                <a:avLst/>
              </a:prstGeom>
            </p:spPr>
          </p:pic>
          <p:sp>
            <p:nvSpPr>
              <p:cNvPr id="22" name="모서리가 둥근 직사각형 31">
                <a:extLst>
                  <a:ext uri="{FF2B5EF4-FFF2-40B4-BE49-F238E27FC236}">
                    <a16:creationId xmlns:a16="http://schemas.microsoft.com/office/drawing/2014/main" id="{3F6C67E3-19E9-470D-A359-63804A6E4B7C}"/>
                  </a:ext>
                </a:extLst>
              </p:cNvPr>
              <p:cNvSpPr/>
              <p:nvPr/>
            </p:nvSpPr>
            <p:spPr>
              <a:xfrm>
                <a:off x="5326380" y="1176613"/>
                <a:ext cx="3352800" cy="2199047"/>
              </a:xfrm>
              <a:prstGeom prst="roundRect">
                <a:avLst>
                  <a:gd name="adj" fmla="val 930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모서리가 둥근 직사각형 31">
              <a:extLst>
                <a:ext uri="{FF2B5EF4-FFF2-40B4-BE49-F238E27FC236}">
                  <a16:creationId xmlns:a16="http://schemas.microsoft.com/office/drawing/2014/main" id="{931B88F1-21E9-4B91-8B26-ACB03FD2D32B}"/>
                </a:ext>
              </a:extLst>
            </p:cNvPr>
            <p:cNvSpPr/>
            <p:nvPr/>
          </p:nvSpPr>
          <p:spPr>
            <a:xfrm>
              <a:off x="9633321" y="1297930"/>
              <a:ext cx="357167" cy="323059"/>
            </a:xfrm>
            <a:prstGeom prst="roundRect">
              <a:avLst>
                <a:gd name="adj" fmla="val 1624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3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005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3516</Words>
  <Application>Microsoft Office PowerPoint</Application>
  <PresentationFormat>와이드스크린</PresentationFormat>
  <Paragraphs>591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Office 테마</vt:lpstr>
      <vt:lpstr>디자인 사용자 지정</vt:lpstr>
      <vt:lpstr>핵심 시스템 기획</vt:lpstr>
      <vt:lpstr>목차</vt:lpstr>
      <vt:lpstr>작성 및 게임 소개</vt:lpstr>
      <vt:lpstr>작성 및 게임 소개</vt:lpstr>
      <vt:lpstr>쿠키 런: 오븐 브레이크</vt:lpstr>
      <vt:lpstr>쿠키 런: 오븐 브레이크</vt:lpstr>
      <vt:lpstr>쿠키 런: 오븐 브레이크</vt:lpstr>
      <vt:lpstr>PowerPoint 프레젠테이션</vt:lpstr>
      <vt:lpstr>쿠키 런: 오븐 브레이크</vt:lpstr>
      <vt:lpstr>쿠키 런: 오븐 브레이크</vt:lpstr>
      <vt:lpstr>쿠키 런: 오븐 브레이크</vt:lpstr>
      <vt:lpstr>쿠키 런: 오븐 브레이크</vt:lpstr>
      <vt:lpstr>타 게임 분석</vt:lpstr>
      <vt:lpstr>데블 이터</vt:lpstr>
      <vt:lpstr>데블 이터</vt:lpstr>
      <vt:lpstr>데블 이터</vt:lpstr>
      <vt:lpstr>데블 이터</vt:lpstr>
      <vt:lpstr>데블 이터</vt:lpstr>
      <vt:lpstr>데블 이터</vt:lpstr>
      <vt:lpstr>데블 이터</vt:lpstr>
      <vt:lpstr>데블 이터</vt:lpstr>
      <vt:lpstr>전투 구간 기획</vt:lpstr>
      <vt:lpstr>전투 구간 기획</vt:lpstr>
      <vt:lpstr>전투 구간 기획</vt:lpstr>
      <vt:lpstr>전투 구간 기획</vt:lpstr>
      <vt:lpstr>전투 구간 기획</vt:lpstr>
      <vt:lpstr>전투 구간 기획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 </cp:lastModifiedBy>
  <cp:revision>138</cp:revision>
  <dcterms:created xsi:type="dcterms:W3CDTF">2019-10-11T01:32:34Z</dcterms:created>
  <dcterms:modified xsi:type="dcterms:W3CDTF">2019-10-16T02:24:33Z</dcterms:modified>
</cp:coreProperties>
</file>